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71" r:id="rId3"/>
    <p:sldId id="270" r:id="rId4"/>
    <p:sldId id="275" r:id="rId5"/>
    <p:sldId id="274" r:id="rId6"/>
  </p:sldIdLst>
  <p:sldSz cx="10691813" cy="7559675"/>
  <p:notesSz cx="9928225" cy="679767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F96D7"/>
    <a:srgbClr val="488AC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93" d="100"/>
          <a:sy n="93" d="100"/>
        </p:scale>
        <p:origin x="739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1886" y="1237197"/>
            <a:ext cx="9088041" cy="2631887"/>
          </a:xfrm>
        </p:spPr>
        <p:txBody>
          <a:bodyPr anchor="b"/>
          <a:lstStyle>
            <a:lvl1pPr algn="ctr">
              <a:defRPr sz="6614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36477" y="3970580"/>
            <a:ext cx="8018860" cy="1825171"/>
          </a:xfrm>
        </p:spPr>
        <p:txBody>
          <a:bodyPr/>
          <a:lstStyle>
            <a:lvl1pPr marL="0" indent="0" algn="ctr">
              <a:buNone/>
              <a:defRPr sz="2646"/>
            </a:lvl1pPr>
            <a:lvl2pPr marL="503972" indent="0" algn="ctr">
              <a:buNone/>
              <a:defRPr sz="2205"/>
            </a:lvl2pPr>
            <a:lvl3pPr marL="1007943" indent="0" algn="ctr">
              <a:buNone/>
              <a:defRPr sz="1984"/>
            </a:lvl3pPr>
            <a:lvl4pPr marL="1511915" indent="0" algn="ctr">
              <a:buNone/>
              <a:defRPr sz="1764"/>
            </a:lvl4pPr>
            <a:lvl5pPr marL="2015886" indent="0" algn="ctr">
              <a:buNone/>
              <a:defRPr sz="1764"/>
            </a:lvl5pPr>
            <a:lvl6pPr marL="2519858" indent="0" algn="ctr">
              <a:buNone/>
              <a:defRPr sz="1764"/>
            </a:lvl6pPr>
            <a:lvl7pPr marL="3023829" indent="0" algn="ctr">
              <a:buNone/>
              <a:defRPr sz="1764"/>
            </a:lvl7pPr>
            <a:lvl8pPr marL="3527801" indent="0" algn="ctr">
              <a:buNone/>
              <a:defRPr sz="1764"/>
            </a:lvl8pPr>
            <a:lvl9pPr marL="4031772" indent="0" algn="ctr">
              <a:buNone/>
              <a:defRPr sz="1764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00EDA-3B3E-490D-9ACC-AA81C8EF2B17}" type="datetimeFigureOut">
              <a:rPr lang="ru-RU" smtClean="0"/>
              <a:t>16.10.2024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2D9C4B-C8DD-4E37-BB74-8E0265502B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77136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00EDA-3B3E-490D-9ACC-AA81C8EF2B17}" type="datetimeFigureOut">
              <a:rPr lang="ru-RU" smtClean="0"/>
              <a:t>16.10.2024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2D9C4B-C8DD-4E37-BB74-8E0265502B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55298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51329" y="402483"/>
            <a:ext cx="2305422" cy="640647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35063" y="402483"/>
            <a:ext cx="6782619" cy="640647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00EDA-3B3E-490D-9ACC-AA81C8EF2B17}" type="datetimeFigureOut">
              <a:rPr lang="ru-RU" smtClean="0"/>
              <a:t>16.10.2024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2D9C4B-C8DD-4E37-BB74-8E0265502B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0752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00EDA-3B3E-490D-9ACC-AA81C8EF2B17}" type="datetimeFigureOut">
              <a:rPr lang="ru-RU" smtClean="0"/>
              <a:t>16.10.2024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2D9C4B-C8DD-4E37-BB74-8E0265502B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39969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9494" y="1884671"/>
            <a:ext cx="9221689" cy="3144614"/>
          </a:xfrm>
        </p:spPr>
        <p:txBody>
          <a:bodyPr anchor="b"/>
          <a:lstStyle>
            <a:lvl1pPr>
              <a:defRPr sz="6614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9494" y="5059035"/>
            <a:ext cx="9221689" cy="1653678"/>
          </a:xfrm>
        </p:spPr>
        <p:txBody>
          <a:bodyPr/>
          <a:lstStyle>
            <a:lvl1pPr marL="0" indent="0">
              <a:buNone/>
              <a:defRPr sz="2646">
                <a:solidFill>
                  <a:schemeClr val="tx1"/>
                </a:solidFill>
              </a:defRPr>
            </a:lvl1pPr>
            <a:lvl2pPr marL="503972" indent="0">
              <a:buNone/>
              <a:defRPr sz="2205">
                <a:solidFill>
                  <a:schemeClr val="tx1">
                    <a:tint val="75000"/>
                  </a:schemeClr>
                </a:solidFill>
              </a:defRPr>
            </a:lvl2pPr>
            <a:lvl3pPr marL="1007943" indent="0">
              <a:buNone/>
              <a:defRPr sz="1984">
                <a:solidFill>
                  <a:schemeClr val="tx1">
                    <a:tint val="75000"/>
                  </a:schemeClr>
                </a:solidFill>
              </a:defRPr>
            </a:lvl3pPr>
            <a:lvl4pPr marL="1511915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4pPr>
            <a:lvl5pPr marL="2015886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5pPr>
            <a:lvl6pPr marL="2519858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6pPr>
            <a:lvl7pPr marL="3023829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7pPr>
            <a:lvl8pPr marL="3527801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8pPr>
            <a:lvl9pPr marL="4031772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00EDA-3B3E-490D-9ACC-AA81C8EF2B17}" type="datetimeFigureOut">
              <a:rPr lang="ru-RU" smtClean="0"/>
              <a:t>16.10.2024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2D9C4B-C8DD-4E37-BB74-8E0265502B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12764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35062" y="2012414"/>
            <a:ext cx="4544021" cy="479654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12730" y="2012414"/>
            <a:ext cx="4544021" cy="479654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00EDA-3B3E-490D-9ACC-AA81C8EF2B17}" type="datetimeFigureOut">
              <a:rPr lang="ru-RU" smtClean="0"/>
              <a:t>16.10.2024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2D9C4B-C8DD-4E37-BB74-8E0265502B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36600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402484"/>
            <a:ext cx="9221689" cy="1461188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6456" y="1853171"/>
            <a:ext cx="4523137" cy="908210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36456" y="2761381"/>
            <a:ext cx="4523137" cy="406157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412731" y="1853171"/>
            <a:ext cx="4545413" cy="908210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412731" y="2761381"/>
            <a:ext cx="4545413" cy="406157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00EDA-3B3E-490D-9ACC-AA81C8EF2B17}" type="datetimeFigureOut">
              <a:rPr lang="ru-RU" smtClean="0"/>
              <a:t>16.10.2024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2D9C4B-C8DD-4E37-BB74-8E0265502B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1011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00EDA-3B3E-490D-9ACC-AA81C8EF2B17}" type="datetimeFigureOut">
              <a:rPr lang="ru-RU" smtClean="0"/>
              <a:t>16.10.2024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2D9C4B-C8DD-4E37-BB74-8E0265502B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36476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00EDA-3B3E-490D-9ACC-AA81C8EF2B17}" type="datetimeFigureOut">
              <a:rPr lang="ru-RU" smtClean="0"/>
              <a:t>16.10.2024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2D9C4B-C8DD-4E37-BB74-8E0265502B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09369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503978"/>
            <a:ext cx="3448388" cy="1763924"/>
          </a:xfrm>
        </p:spPr>
        <p:txBody>
          <a:bodyPr anchor="b"/>
          <a:lstStyle>
            <a:lvl1pPr>
              <a:defRPr sz="3527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45413" y="1088455"/>
            <a:ext cx="5412730" cy="5372269"/>
          </a:xfrm>
        </p:spPr>
        <p:txBody>
          <a:bodyPr/>
          <a:lstStyle>
            <a:lvl1pPr>
              <a:defRPr sz="3527"/>
            </a:lvl1pPr>
            <a:lvl2pPr>
              <a:defRPr sz="3086"/>
            </a:lvl2pPr>
            <a:lvl3pPr>
              <a:defRPr sz="2646"/>
            </a:lvl3pPr>
            <a:lvl4pPr>
              <a:defRPr sz="2205"/>
            </a:lvl4pPr>
            <a:lvl5pPr>
              <a:defRPr sz="2205"/>
            </a:lvl5pPr>
            <a:lvl6pPr>
              <a:defRPr sz="2205"/>
            </a:lvl6pPr>
            <a:lvl7pPr>
              <a:defRPr sz="2205"/>
            </a:lvl7pPr>
            <a:lvl8pPr>
              <a:defRPr sz="2205"/>
            </a:lvl8pPr>
            <a:lvl9pPr>
              <a:defRPr sz="2205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6455" y="2267902"/>
            <a:ext cx="3448388" cy="4201570"/>
          </a:xfrm>
        </p:spPr>
        <p:txBody>
          <a:bodyPr/>
          <a:lstStyle>
            <a:lvl1pPr marL="0" indent="0">
              <a:buNone/>
              <a:defRPr sz="1764"/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00EDA-3B3E-490D-9ACC-AA81C8EF2B17}" type="datetimeFigureOut">
              <a:rPr lang="ru-RU" smtClean="0"/>
              <a:t>16.10.2024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2D9C4B-C8DD-4E37-BB74-8E0265502B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05959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503978"/>
            <a:ext cx="3448388" cy="1763924"/>
          </a:xfrm>
        </p:spPr>
        <p:txBody>
          <a:bodyPr anchor="b"/>
          <a:lstStyle>
            <a:lvl1pPr>
              <a:defRPr sz="3527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545413" y="1088455"/>
            <a:ext cx="5412730" cy="5372269"/>
          </a:xfrm>
        </p:spPr>
        <p:txBody>
          <a:bodyPr anchor="t"/>
          <a:lstStyle>
            <a:lvl1pPr marL="0" indent="0">
              <a:buNone/>
              <a:defRPr sz="3527"/>
            </a:lvl1pPr>
            <a:lvl2pPr marL="503972" indent="0">
              <a:buNone/>
              <a:defRPr sz="3086"/>
            </a:lvl2pPr>
            <a:lvl3pPr marL="1007943" indent="0">
              <a:buNone/>
              <a:defRPr sz="2646"/>
            </a:lvl3pPr>
            <a:lvl4pPr marL="1511915" indent="0">
              <a:buNone/>
              <a:defRPr sz="2205"/>
            </a:lvl4pPr>
            <a:lvl5pPr marL="2015886" indent="0">
              <a:buNone/>
              <a:defRPr sz="2205"/>
            </a:lvl5pPr>
            <a:lvl6pPr marL="2519858" indent="0">
              <a:buNone/>
              <a:defRPr sz="2205"/>
            </a:lvl6pPr>
            <a:lvl7pPr marL="3023829" indent="0">
              <a:buNone/>
              <a:defRPr sz="2205"/>
            </a:lvl7pPr>
            <a:lvl8pPr marL="3527801" indent="0">
              <a:buNone/>
              <a:defRPr sz="2205"/>
            </a:lvl8pPr>
            <a:lvl9pPr marL="4031772" indent="0">
              <a:buNone/>
              <a:defRPr sz="2205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6455" y="2267902"/>
            <a:ext cx="3448388" cy="4201570"/>
          </a:xfrm>
        </p:spPr>
        <p:txBody>
          <a:bodyPr/>
          <a:lstStyle>
            <a:lvl1pPr marL="0" indent="0">
              <a:buNone/>
              <a:defRPr sz="1764"/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00EDA-3B3E-490D-9ACC-AA81C8EF2B17}" type="datetimeFigureOut">
              <a:rPr lang="ru-RU" smtClean="0"/>
              <a:t>16.10.2024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2D9C4B-C8DD-4E37-BB74-8E0265502B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69904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35062" y="402484"/>
            <a:ext cx="9221689" cy="14611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5062" y="2012414"/>
            <a:ext cx="9221689" cy="47965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35062" y="7006700"/>
            <a:ext cx="2405658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B00EDA-3B3E-490D-9ACC-AA81C8EF2B17}" type="datetimeFigureOut">
              <a:rPr lang="ru-RU" smtClean="0"/>
              <a:t>16.10.2024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41663" y="7006700"/>
            <a:ext cx="3608487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51093" y="7006700"/>
            <a:ext cx="2405658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2D9C4B-C8DD-4E37-BB74-8E0265502B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22444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007943" rtl="0" eaLnBrk="1" latinLnBrk="0" hangingPunct="1">
        <a:lnSpc>
          <a:spcPct val="90000"/>
        </a:lnSpc>
        <a:spcBef>
          <a:spcPct val="0"/>
        </a:spcBef>
        <a:buNone/>
        <a:defRPr sz="48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1986" indent="-251986" algn="l" defTabSz="1007943" rtl="0" eaLnBrk="1" latinLnBrk="0" hangingPunct="1">
        <a:lnSpc>
          <a:spcPct val="90000"/>
        </a:lnSpc>
        <a:spcBef>
          <a:spcPts val="1102"/>
        </a:spcBef>
        <a:buFont typeface="Arial" panose="020B0604020202020204" pitchFamily="34" charset="0"/>
        <a:buChar char="•"/>
        <a:defRPr sz="3086" kern="1200">
          <a:solidFill>
            <a:schemeClr val="tx1"/>
          </a:solidFill>
          <a:latin typeface="+mn-lt"/>
          <a:ea typeface="+mn-ea"/>
          <a:cs typeface="+mn-cs"/>
        </a:defRPr>
      </a:lvl1pPr>
      <a:lvl2pPr marL="75595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646" kern="1200">
          <a:solidFill>
            <a:schemeClr val="tx1"/>
          </a:solidFill>
          <a:latin typeface="+mn-lt"/>
          <a:ea typeface="+mn-ea"/>
          <a:cs typeface="+mn-cs"/>
        </a:defRPr>
      </a:lvl2pPr>
      <a:lvl3pPr marL="1259929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205" kern="1200">
          <a:solidFill>
            <a:schemeClr val="tx1"/>
          </a:solidFill>
          <a:latin typeface="+mn-lt"/>
          <a:ea typeface="+mn-ea"/>
          <a:cs typeface="+mn-cs"/>
        </a:defRPr>
      </a:lvl3pPr>
      <a:lvl4pPr marL="1763900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267872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771844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275815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77978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283758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1pPr>
      <a:lvl2pPr marL="5039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1007943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3pPr>
      <a:lvl4pPr marL="1511915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015886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519858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023829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527801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0317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www.youtube.com/watch?v=n-5jooo5cnA" TargetMode="Externa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65" r="9775"/>
          <a:stretch/>
        </p:blipFill>
        <p:spPr>
          <a:xfrm>
            <a:off x="0" y="-25843"/>
            <a:ext cx="10695843" cy="7585518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0" y="-43275"/>
            <a:ext cx="10691813" cy="113562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6568409" y="370649"/>
            <a:ext cx="37433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solidFill>
                  <a:schemeClr val="bg1"/>
                </a:solidFill>
              </a:rPr>
              <a:t>WWW.COLOREXPO.BY</a:t>
            </a:r>
            <a:endParaRPr lang="ru-RU" sz="1400" dirty="0">
              <a:solidFill>
                <a:schemeClr val="bg1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673" y="218001"/>
            <a:ext cx="1890625" cy="66002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" y="5196502"/>
            <a:ext cx="10695842" cy="2369409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954989" y="5319377"/>
            <a:ext cx="974907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5400" b="1" cap="all" dirty="0">
                <a:solidFill>
                  <a:schemeClr val="bg1"/>
                </a:solidFill>
              </a:rPr>
              <a:t>DIGITAL</a:t>
            </a:r>
            <a:r>
              <a:rPr lang="ru-RU" sz="5400" dirty="0">
                <a:solidFill>
                  <a:schemeClr val="bg1"/>
                </a:solidFill>
              </a:rPr>
              <a:t> </a:t>
            </a:r>
            <a:r>
              <a:rPr lang="en-US" sz="5400" b="1" cap="all" dirty="0">
                <a:solidFill>
                  <a:schemeClr val="bg1"/>
                </a:solidFill>
              </a:rPr>
              <a:t>OUT-OF-HOME</a:t>
            </a:r>
            <a:r>
              <a:rPr lang="ru-RU" sz="5400" b="1" cap="all" dirty="0">
                <a:solidFill>
                  <a:schemeClr val="bg1"/>
                </a:solidFill>
              </a:rPr>
              <a:t> </a:t>
            </a:r>
            <a:r>
              <a:rPr lang="en-US" sz="5400" b="1" cap="all" dirty="0">
                <a:solidFill>
                  <a:schemeClr val="bg1"/>
                </a:solidFill>
              </a:rPr>
              <a:t>advertising</a:t>
            </a:r>
            <a:endParaRPr lang="ru-RU" sz="5400" b="1" dirty="0">
              <a:solidFill>
                <a:schemeClr val="bg1"/>
              </a:solidFill>
            </a:endParaRPr>
          </a:p>
          <a:p>
            <a:pPr algn="r"/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411657" y="6958496"/>
            <a:ext cx="5278123" cy="445902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b="1" dirty="0">
                <a:solidFill>
                  <a:schemeClr val="bg1"/>
                </a:solidFill>
              </a:rPr>
              <a:t>ЦИФРОВЫЕ МОСТЫ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376289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7448"/>
          <a:stretch/>
        </p:blipFill>
        <p:spPr>
          <a:xfrm>
            <a:off x="0" y="0"/>
            <a:ext cx="10691813" cy="4967654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0" y="0"/>
            <a:ext cx="10691813" cy="75723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7091017" y="158782"/>
            <a:ext cx="36007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ЦИФРОВОЙ МОСТ   </a:t>
            </a:r>
            <a:r>
              <a:rPr lang="en-US" dirty="0">
                <a:solidFill>
                  <a:schemeClr val="bg1"/>
                </a:solidFill>
              </a:rPr>
              <a:t>|   </a:t>
            </a:r>
            <a:r>
              <a:rPr lang="ru-RU" dirty="0">
                <a:solidFill>
                  <a:schemeClr val="bg1"/>
                </a:solidFill>
              </a:rPr>
              <a:t>2х24м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045495" y="300038"/>
            <a:ext cx="374332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</a:rPr>
              <a:t>+375 17 </a:t>
            </a:r>
            <a:r>
              <a:rPr lang="ru-RU" sz="1100" dirty="0">
                <a:solidFill>
                  <a:schemeClr val="bg1"/>
                </a:solidFill>
              </a:rPr>
              <a:t>399-10-95/96/97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500" y="152017"/>
            <a:ext cx="1350081" cy="471315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-1" y="4942031"/>
            <a:ext cx="10691813" cy="441841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3509487" y="4978285"/>
            <a:ext cx="43897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ДЗЕРЖИНСКОГО ПР-Т, К СТ.М. ГРУШЕВКА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410711" y="5394503"/>
            <a:ext cx="7394137" cy="20950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200"/>
              </a:lnSpc>
            </a:pPr>
            <a:r>
              <a:rPr lang="ru-RU" sz="1200" b="1" dirty="0"/>
              <a:t>Шаг пикселя </a:t>
            </a:r>
            <a:r>
              <a:rPr lang="ru-RU" sz="1200" dirty="0"/>
              <a:t>–</a:t>
            </a:r>
            <a:r>
              <a:rPr lang="en-US" sz="1200" dirty="0"/>
              <a:t> </a:t>
            </a:r>
            <a:r>
              <a:rPr lang="ru-RU" sz="1200" dirty="0"/>
              <a:t>8 мм;</a:t>
            </a:r>
            <a:endParaRPr lang="en-US" altLang="ru-RU" sz="1200" b="1" dirty="0"/>
          </a:p>
          <a:p>
            <a:pPr>
              <a:lnSpc>
                <a:spcPts val="1200"/>
              </a:lnSpc>
            </a:pPr>
            <a:endParaRPr lang="en-US" altLang="ru-RU" sz="1200" b="1" dirty="0"/>
          </a:p>
          <a:p>
            <a:pPr>
              <a:lnSpc>
                <a:spcPts val="1200"/>
              </a:lnSpc>
            </a:pPr>
            <a:r>
              <a:rPr lang="ru-RU" altLang="ru-RU" sz="1200" b="1" dirty="0"/>
              <a:t>Время работы экрана</a:t>
            </a:r>
            <a:r>
              <a:rPr lang="ru-RU" altLang="ru-RU" sz="1200" dirty="0"/>
              <a:t>: с 07:00 до 23:00</a:t>
            </a:r>
          </a:p>
          <a:p>
            <a:pPr>
              <a:lnSpc>
                <a:spcPts val="1200"/>
              </a:lnSpc>
            </a:pPr>
            <a:endParaRPr lang="ru-RU" altLang="ru-RU" sz="1200" b="1" dirty="0"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ts val="1200"/>
              </a:lnSpc>
            </a:pPr>
            <a:r>
              <a:rPr lang="ru-RU" altLang="ru-RU" sz="1200" b="1" dirty="0">
                <a:ea typeface="Tahoma" panose="020B0604030504040204" pitchFamily="34" charset="0"/>
                <a:cs typeface="Tahoma" panose="020B0604030504040204" pitchFamily="34" charset="0"/>
              </a:rPr>
              <a:t>Рядом расположены:</a:t>
            </a:r>
            <a:r>
              <a:rPr lang="en-US" altLang="ru-RU" sz="1200" b="1" dirty="0"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altLang="ru-RU" sz="1200" b="1" dirty="0"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1200" dirty="0"/>
              <a:t>Музыкальный театр, главный корпус БГУ, </a:t>
            </a:r>
          </a:p>
          <a:p>
            <a:pPr>
              <a:lnSpc>
                <a:spcPts val="1200"/>
              </a:lnSpc>
            </a:pPr>
            <a:r>
              <a:rPr lang="ru-RU" sz="1200" dirty="0"/>
              <a:t>ж/д вокзал, </a:t>
            </a:r>
            <a:r>
              <a:rPr lang="ru-RU" sz="1200" dirty="0" err="1"/>
              <a:t>пл.Франтишка</a:t>
            </a:r>
            <a:r>
              <a:rPr lang="ru-RU" sz="1200" dirty="0"/>
              <a:t> Богушевича, </a:t>
            </a:r>
            <a:r>
              <a:rPr lang="ru-RU" sz="1200" dirty="0" err="1"/>
              <a:t>ст.м</a:t>
            </a:r>
            <a:r>
              <a:rPr lang="ru-RU" sz="1200" dirty="0"/>
              <a:t>. «</a:t>
            </a:r>
            <a:r>
              <a:rPr lang="ru-RU" sz="1200" dirty="0" err="1"/>
              <a:t>Пл.Франтишка</a:t>
            </a:r>
            <a:r>
              <a:rPr lang="ru-RU" sz="1200" dirty="0"/>
              <a:t> Богушевича», БЦ «Рубин плаза», отель «Ренессанс», гипермаркет «</a:t>
            </a:r>
            <a:r>
              <a:rPr lang="en-US" sz="1200" dirty="0" err="1"/>
              <a:t>Bigzz</a:t>
            </a:r>
            <a:r>
              <a:rPr lang="ru-RU" sz="1200" dirty="0"/>
              <a:t>», </a:t>
            </a:r>
            <a:r>
              <a:rPr lang="ru-RU" sz="1200" dirty="0" err="1"/>
              <a:t>Беларусбанк</a:t>
            </a:r>
            <a:r>
              <a:rPr lang="ru-RU" sz="1200" dirty="0"/>
              <a:t>, </a:t>
            </a:r>
            <a:r>
              <a:rPr lang="ru-RU" sz="1200" dirty="0" err="1"/>
              <a:t>Альфа-банк</a:t>
            </a:r>
            <a:r>
              <a:rPr lang="ru-RU" sz="1200" dirty="0"/>
              <a:t>, </a:t>
            </a:r>
            <a:r>
              <a:rPr lang="ru-RU" sz="1200" dirty="0" err="1"/>
              <a:t>Белагропромбанк</a:t>
            </a:r>
            <a:r>
              <a:rPr lang="ru-RU" sz="1200" dirty="0"/>
              <a:t>, </a:t>
            </a:r>
            <a:r>
              <a:rPr lang="ru-RU" sz="1200" dirty="0" err="1"/>
              <a:t>Белинвестбанк</a:t>
            </a:r>
            <a:r>
              <a:rPr lang="ru-RU" sz="1200" dirty="0"/>
              <a:t>, Управление ГАИ, Офисные центры. Развязка 1-го транспортного кольца и </a:t>
            </a:r>
            <a:r>
              <a:rPr lang="ru-RU" sz="1200" dirty="0" err="1"/>
              <a:t>пр</a:t>
            </a:r>
            <a:r>
              <a:rPr lang="ru-RU" sz="1200" dirty="0"/>
              <a:t>-та Дзержинского</a:t>
            </a:r>
          </a:p>
          <a:p>
            <a:pPr>
              <a:lnSpc>
                <a:spcPts val="1200"/>
              </a:lnSpc>
            </a:pPr>
            <a:endParaRPr lang="ru-RU" sz="1200" dirty="0"/>
          </a:p>
          <a:p>
            <a:pPr>
              <a:lnSpc>
                <a:spcPts val="1200"/>
              </a:lnSpc>
            </a:pPr>
            <a:r>
              <a:rPr lang="ru-RU" sz="1200" b="1" dirty="0"/>
              <a:t>В направлении </a:t>
            </a:r>
            <a:r>
              <a:rPr lang="ru-RU" sz="1200" dirty="0"/>
              <a:t>м-нов </a:t>
            </a:r>
            <a:r>
              <a:rPr lang="ru-RU" sz="1200" dirty="0" err="1"/>
              <a:t>Грушевка</a:t>
            </a:r>
            <a:r>
              <a:rPr lang="ru-RU" sz="1200" dirty="0"/>
              <a:t>, Юго-Запад, Малиновка, </a:t>
            </a:r>
            <a:r>
              <a:rPr lang="ru-RU" sz="1200" dirty="0" err="1"/>
              <a:t>пр</a:t>
            </a:r>
            <a:r>
              <a:rPr lang="ru-RU" sz="1200" dirty="0"/>
              <a:t>-та Жукова, ТЦ «</a:t>
            </a:r>
            <a:r>
              <a:rPr lang="en-US" sz="1200" dirty="0" err="1"/>
              <a:t>Globo</a:t>
            </a:r>
            <a:r>
              <a:rPr lang="ru-RU" sz="1200" dirty="0"/>
              <a:t>»</a:t>
            </a:r>
            <a:endParaRPr lang="ru-RU" altLang="ru-RU" sz="1200" dirty="0"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ts val="1200"/>
              </a:lnSpc>
            </a:pPr>
            <a:endParaRPr lang="ru-RU" sz="1200" dirty="0"/>
          </a:p>
          <a:p>
            <a:pPr>
              <a:lnSpc>
                <a:spcPts val="1200"/>
              </a:lnSpc>
            </a:pPr>
            <a:r>
              <a:rPr lang="ru-RU" sz="1200" dirty="0"/>
              <a:t>Оживленный транспортный поток и пешеходная зона. 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68086"/>
            <a:ext cx="3410712" cy="2575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801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7448"/>
          <a:stretch/>
        </p:blipFill>
        <p:spPr>
          <a:xfrm>
            <a:off x="0" y="0"/>
            <a:ext cx="10691813" cy="4967654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0" y="0"/>
            <a:ext cx="10691813" cy="75723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500" y="152017"/>
            <a:ext cx="1350081" cy="471315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599052" y="4543070"/>
            <a:ext cx="4011977" cy="676860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73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692370" y="4549344"/>
            <a:ext cx="29115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ВЫСОКОТЕХНОЛОГИЧНЫЙ</a:t>
            </a:r>
          </a:p>
          <a:p>
            <a:r>
              <a:rPr lang="ru-RU" b="1" dirty="0">
                <a:solidFill>
                  <a:schemeClr val="bg1"/>
                </a:solidFill>
              </a:rPr>
              <a:t>ЦИФРОВОЙ МОСТ</a:t>
            </a:r>
          </a:p>
        </p:txBody>
      </p:sp>
      <p:grpSp>
        <p:nvGrpSpPr>
          <p:cNvPr id="3" name="Группа 2"/>
          <p:cNvGrpSpPr/>
          <p:nvPr/>
        </p:nvGrpSpPr>
        <p:grpSpPr>
          <a:xfrm>
            <a:off x="5911402" y="4551349"/>
            <a:ext cx="4130271" cy="676860"/>
            <a:chOff x="6081389" y="3186467"/>
            <a:chExt cx="3236288" cy="676860"/>
          </a:xfrm>
        </p:grpSpPr>
        <p:sp>
          <p:nvSpPr>
            <p:cNvPr id="17" name="Прямоугольник 16"/>
            <p:cNvSpPr/>
            <p:nvPr/>
          </p:nvSpPr>
          <p:spPr>
            <a:xfrm>
              <a:off x="6081389" y="3186467"/>
              <a:ext cx="3236288" cy="676860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74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6139406" y="3318692"/>
              <a:ext cx="312025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b="1" dirty="0">
                  <a:solidFill>
                    <a:schemeClr val="bg1"/>
                  </a:solidFill>
                </a:rPr>
                <a:t>ЭФФЕКТИВНОСТЬ ДЛЯ БИЗНЕСА</a:t>
              </a:r>
            </a:p>
          </p:txBody>
        </p:sp>
      </p:grpSp>
      <p:sp>
        <p:nvSpPr>
          <p:cNvPr id="31" name="TextBox 30"/>
          <p:cNvSpPr txBox="1"/>
          <p:nvPr/>
        </p:nvSpPr>
        <p:spPr>
          <a:xfrm>
            <a:off x="599052" y="5219930"/>
            <a:ext cx="4360527" cy="1441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1500" dirty="0"/>
              <a:t>Широкий угол обзора;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1500" dirty="0"/>
              <a:t>Высокое качество изображения; 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1500" dirty="0"/>
              <a:t>Адаптивная яркость и контрастность в зависимости от условий окружающей среды.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5950432" y="5270956"/>
            <a:ext cx="4598622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500" dirty="0"/>
              <a:t>Высокая запоминаемость интерактивной рекламы; 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500" dirty="0"/>
              <a:t>Визуальный контакт в 6,5 раз выше, чем у статичной рекламы;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500" dirty="0"/>
              <a:t>Оперативное управление контентом при появлении новых задач, ребрендинге, появлении нового продукта/услуги;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500" dirty="0"/>
              <a:t>Оптимизация бюджета при продвижении нескольких проектов, видов деятельности и т.д.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091017" y="158782"/>
            <a:ext cx="36007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ЦИФРОВЫЕ МОСТЫ   </a:t>
            </a:r>
            <a:r>
              <a:rPr lang="en-US" dirty="0">
                <a:solidFill>
                  <a:schemeClr val="bg1"/>
                </a:solidFill>
              </a:rPr>
              <a:t>|   </a:t>
            </a:r>
            <a:r>
              <a:rPr lang="ru-RU" dirty="0">
                <a:solidFill>
                  <a:schemeClr val="bg1"/>
                </a:solidFill>
              </a:rPr>
              <a:t>2х24м</a:t>
            </a:r>
          </a:p>
        </p:txBody>
      </p:sp>
    </p:spTree>
    <p:extLst>
      <p:ext uri="{BB962C8B-B14F-4D97-AF65-F5344CB8AC3E}">
        <p14:creationId xmlns:p14="http://schemas.microsoft.com/office/powerpoint/2010/main" val="5936718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7448"/>
          <a:stretch/>
        </p:blipFill>
        <p:spPr>
          <a:xfrm>
            <a:off x="0" y="0"/>
            <a:ext cx="10691813" cy="4967654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0" y="0"/>
            <a:ext cx="10691813" cy="75723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500" y="152017"/>
            <a:ext cx="1350081" cy="471315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64790" y="5525930"/>
            <a:ext cx="10296554" cy="2041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ts val="1100"/>
              </a:lnSpc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ru-RU" sz="1200" dirty="0"/>
              <a:t>Хронометраж – 10 сек;</a:t>
            </a:r>
          </a:p>
          <a:p>
            <a:pPr marL="285750" indent="-285750">
              <a:lnSpc>
                <a:spcPts val="1100"/>
              </a:lnSpc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ru-RU" sz="1200" dirty="0"/>
              <a:t>Разрешение рекламного ролика (</a:t>
            </a:r>
            <a:r>
              <a:rPr lang="ru-RU" sz="1200" dirty="0" err="1"/>
              <a:t>ШхВ</a:t>
            </a:r>
            <a:r>
              <a:rPr lang="ru-RU" sz="1200" dirty="0"/>
              <a:t>) – 3000*240 (пикселей);</a:t>
            </a:r>
          </a:p>
          <a:p>
            <a:pPr marL="285750" indent="-285750">
              <a:lnSpc>
                <a:spcPts val="1100"/>
              </a:lnSpc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ru-RU" sz="1200" dirty="0"/>
              <a:t>Расширение рекламного ролика </a:t>
            </a:r>
            <a:r>
              <a:rPr lang="en-US" sz="1200" dirty="0"/>
              <a:t>-</a:t>
            </a:r>
            <a:r>
              <a:rPr lang="ru-RU" sz="1200" dirty="0"/>
              <a:t> .</a:t>
            </a:r>
            <a:r>
              <a:rPr lang="en-US" sz="1200" dirty="0"/>
              <a:t>mp4</a:t>
            </a:r>
            <a:r>
              <a:rPr lang="ru-RU" sz="1200" dirty="0"/>
              <a:t>, .</a:t>
            </a:r>
            <a:r>
              <a:rPr lang="en-US" sz="1200" dirty="0"/>
              <a:t>jpeg</a:t>
            </a:r>
            <a:r>
              <a:rPr lang="ru-RU" sz="1200" dirty="0"/>
              <a:t>;</a:t>
            </a:r>
          </a:p>
          <a:p>
            <a:pPr marL="285750" indent="-285750">
              <a:lnSpc>
                <a:spcPts val="1100"/>
              </a:lnSpc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ru-RU" sz="1200" dirty="0"/>
              <a:t>Стандарт сжатия рекламного ролика (кодек) - h.264;</a:t>
            </a:r>
          </a:p>
          <a:p>
            <a:pPr marL="285750" indent="-285750">
              <a:lnSpc>
                <a:spcPts val="1100"/>
              </a:lnSpc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ru-RU" sz="1200" dirty="0"/>
              <a:t>Кадровая частота рекламного ролика – 60 кадров в секунду;</a:t>
            </a:r>
          </a:p>
          <a:p>
            <a:pPr marL="285750" indent="-285750">
              <a:lnSpc>
                <a:spcPts val="1100"/>
              </a:lnSpc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ru-RU" sz="1200" b="1" dirty="0"/>
              <a:t>Динамические эффекты должны занимать не более 20 % от общей площади информационного поля. Не допускается одновременное использование динамических эффектов по  всей площади информационного поля. Смена элементов должна быть плавная, не резкая. </a:t>
            </a:r>
            <a:r>
              <a:rPr lang="ru-RU" sz="1200" dirty="0"/>
              <a:t>Пример правильного использования доп. эффектов: </a:t>
            </a:r>
            <a:r>
              <a:rPr lang="ru-RU" sz="1200" dirty="0">
                <a:hlinkClick r:id="rId5"/>
              </a:rPr>
              <a:t>https://www.youtube.com/watch?v=n-5jooo5cnA;</a:t>
            </a:r>
          </a:p>
          <a:p>
            <a:pPr marL="285750" indent="-285750">
              <a:lnSpc>
                <a:spcPts val="1100"/>
              </a:lnSpc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ru-RU" sz="1200" dirty="0"/>
              <a:t>Ролики должны быть без звукового сопровождения</a:t>
            </a:r>
            <a:endParaRPr lang="ru-RU" sz="1200" dirty="0">
              <a:hlinkClick r:id="rId5"/>
            </a:endParaRPr>
          </a:p>
          <a:p>
            <a:pPr marL="285750" indent="-285750">
              <a:lnSpc>
                <a:spcPts val="1100"/>
              </a:lnSpc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ru-RU" sz="1200" dirty="0"/>
              <a:t>В 10 сек. роликах, в которых имеется два и более сюжета, смена сюжета должна производиться путем плавного перехода.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091017" y="158782"/>
            <a:ext cx="36007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ЦИФРОВЫЕ МОСТЫ   </a:t>
            </a:r>
            <a:r>
              <a:rPr lang="en-US" dirty="0">
                <a:solidFill>
                  <a:schemeClr val="bg1"/>
                </a:solidFill>
              </a:rPr>
              <a:t>|   </a:t>
            </a:r>
            <a:r>
              <a:rPr lang="ru-RU" dirty="0">
                <a:solidFill>
                  <a:schemeClr val="bg1"/>
                </a:solidFill>
              </a:rPr>
              <a:t>2х24м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252500" y="4824310"/>
            <a:ext cx="5440519" cy="676860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73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345818" y="4830584"/>
            <a:ext cx="29115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ТЕХНИЧЕСКИЕ ТРЕБОВАНИЯ </a:t>
            </a:r>
            <a:r>
              <a:rPr lang="ru-RU" b="1">
                <a:solidFill>
                  <a:schemeClr val="bg1"/>
                </a:solidFill>
              </a:rPr>
              <a:t>К РОЛИКАМ</a:t>
            </a:r>
            <a:endParaRPr lang="ru-RU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40258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0691813" cy="75723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500" y="152017"/>
            <a:ext cx="1350081" cy="471315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583005" y="1086458"/>
            <a:ext cx="9525802" cy="400110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8100000" scaled="1"/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</a:rPr>
              <a:t>1 ПАКЕТ. Рекламный ролик – 10 сек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587367" y="1745427"/>
            <a:ext cx="4073147" cy="1131079"/>
          </a:xfrm>
          <a:prstGeom prst="rect">
            <a:avLst/>
          </a:prstGeom>
          <a:noFill/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1500" b="1" dirty="0"/>
              <a:t>320</a:t>
            </a:r>
            <a:r>
              <a:rPr lang="en-US" sz="1500" b="1" dirty="0"/>
              <a:t> </a:t>
            </a:r>
            <a:r>
              <a:rPr lang="ru-RU" sz="1500" b="1" dirty="0"/>
              <a:t>выходов</a:t>
            </a:r>
            <a:r>
              <a:rPr lang="ru-RU" sz="1500" dirty="0"/>
              <a:t> рекламного ролика </a:t>
            </a:r>
            <a:r>
              <a:rPr lang="ru-RU" sz="1500" b="1" dirty="0"/>
              <a:t>в день</a:t>
            </a:r>
            <a:r>
              <a:rPr lang="ru-RU" sz="1500" dirty="0"/>
              <a:t>;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1500" dirty="0"/>
              <a:t>Частота выходов - </a:t>
            </a:r>
            <a:r>
              <a:rPr lang="en-US" sz="1500" b="1" dirty="0"/>
              <a:t>1 </a:t>
            </a:r>
            <a:r>
              <a:rPr lang="ru-RU" sz="1500" b="1" dirty="0"/>
              <a:t>раз в 3 минуты;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1500" b="1" dirty="0" smtClean="0"/>
              <a:t>Максимальное </a:t>
            </a:r>
            <a:r>
              <a:rPr lang="ru-RU" sz="1500" b="1" dirty="0"/>
              <a:t>количество пакетов </a:t>
            </a:r>
            <a:r>
              <a:rPr lang="ru-RU" sz="1500" dirty="0"/>
              <a:t>– 18.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038784" y="6525472"/>
            <a:ext cx="4699641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dirty="0"/>
              <a:t>+375 (29) </a:t>
            </a:r>
            <a:r>
              <a:rPr lang="en-US" dirty="0"/>
              <a:t>199-27-89 / 645-04-43 / 306-70-22</a:t>
            </a:r>
            <a:endParaRPr lang="ru-RU" dirty="0"/>
          </a:p>
          <a:p>
            <a:pPr>
              <a:lnSpc>
                <a:spcPct val="80000"/>
              </a:lnSpc>
            </a:pPr>
            <a:endParaRPr lang="ru-RU" dirty="0"/>
          </a:p>
          <a:p>
            <a:pPr>
              <a:lnSpc>
                <a:spcPct val="80000"/>
              </a:lnSpc>
            </a:pPr>
            <a:r>
              <a:rPr lang="en-US" dirty="0"/>
              <a:t>E-mail: outdoor@colorexpress.by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74527" y="6493905"/>
            <a:ext cx="13642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accent1"/>
                </a:solidFill>
              </a:rPr>
              <a:t>КОНТАКТЫ</a:t>
            </a: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8690" y="6525472"/>
            <a:ext cx="1554480" cy="402336"/>
          </a:xfrm>
          <a:prstGeom prst="rect">
            <a:avLst/>
          </a:prstGeom>
        </p:spPr>
      </p:pic>
      <p:sp>
        <p:nvSpPr>
          <p:cNvPr id="20" name="Прямоугольник 19"/>
          <p:cNvSpPr/>
          <p:nvPr/>
        </p:nvSpPr>
        <p:spPr>
          <a:xfrm flipV="1">
            <a:off x="674526" y="6327614"/>
            <a:ext cx="9438643" cy="457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4989274" y="1745427"/>
            <a:ext cx="5119533" cy="440120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ru-RU" sz="1500" b="1" dirty="0"/>
              <a:t>Когда нужно предоставить ролик?</a:t>
            </a:r>
          </a:p>
          <a:p>
            <a:pPr>
              <a:spcBef>
                <a:spcPts val="600"/>
              </a:spcBef>
            </a:pPr>
            <a:r>
              <a:rPr lang="ru-RU" sz="1500" dirty="0"/>
              <a:t>Рекламные ролики предоставляются Заказчиком накануне дня старта рекламной кампании до 17.00.</a:t>
            </a:r>
          </a:p>
          <a:p>
            <a:pPr>
              <a:spcBef>
                <a:spcPts val="600"/>
              </a:spcBef>
            </a:pPr>
            <a:r>
              <a:rPr lang="ru-RU" sz="1500" b="1" dirty="0"/>
              <a:t>Когда будет запущен ролик?  </a:t>
            </a:r>
          </a:p>
          <a:p>
            <a:pPr>
              <a:spcBef>
                <a:spcPts val="600"/>
              </a:spcBef>
            </a:pPr>
            <a:r>
              <a:rPr lang="ru-RU" sz="1500" dirty="0"/>
              <a:t>Новое размещение (начало периода размещения) - осуществляется ежедневно до 10.00.</a:t>
            </a:r>
          </a:p>
          <a:p>
            <a:pPr>
              <a:spcBef>
                <a:spcPts val="600"/>
              </a:spcBef>
            </a:pPr>
            <a:r>
              <a:rPr lang="ru-RU" sz="1500" dirty="0"/>
              <a:t>Ротация и демонтаж рекламных роликов осуществляется в рабочие дни до 10.00.</a:t>
            </a:r>
          </a:p>
          <a:p>
            <a:pPr>
              <a:spcBef>
                <a:spcPts val="600"/>
              </a:spcBef>
            </a:pPr>
            <a:r>
              <a:rPr lang="ru-RU" sz="1500" b="1" dirty="0"/>
              <a:t>Включена ли в стоимость ежедневная ротация рекламных роликов?</a:t>
            </a:r>
          </a:p>
          <a:p>
            <a:pPr>
              <a:spcBef>
                <a:spcPts val="600"/>
              </a:spcBef>
            </a:pPr>
            <a:r>
              <a:rPr lang="ru-RU" sz="1500" dirty="0"/>
              <a:t>НЕТ. Ротация рекламных роликов осуществляется 1 раз в 5 дней, в рабочие дни.</a:t>
            </a:r>
          </a:p>
          <a:p>
            <a:pPr>
              <a:spcBef>
                <a:spcPts val="600"/>
              </a:spcBef>
            </a:pPr>
            <a:r>
              <a:rPr lang="ru-RU" sz="1500" b="1" dirty="0"/>
              <a:t>Включена ли в стоимость ротация одновременно нескольких роликов/сюжетов в рамках одного пакета?</a:t>
            </a:r>
          </a:p>
          <a:p>
            <a:pPr>
              <a:spcBef>
                <a:spcPts val="600"/>
              </a:spcBef>
            </a:pPr>
            <a:r>
              <a:rPr lang="ru-RU" sz="1500" dirty="0"/>
              <a:t>НЕТ. В рамках одного выкупленного пакета демонстрируется 1 рекламный ролик, длительностью 10 секунд.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587367" y="3229649"/>
            <a:ext cx="4073147" cy="1938992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ru-RU" sz="1500" b="1" dirty="0"/>
              <a:t>Минимальный срок размещения </a:t>
            </a:r>
            <a:r>
              <a:rPr lang="ru-RU" sz="1500" dirty="0"/>
              <a:t>– 10 дней.</a:t>
            </a:r>
          </a:p>
          <a:p>
            <a:endParaRPr lang="ru-RU" sz="1500" dirty="0"/>
          </a:p>
          <a:p>
            <a:r>
              <a:rPr lang="ru-RU" sz="1500" dirty="0"/>
              <a:t>При размещении </a:t>
            </a:r>
            <a:r>
              <a:rPr lang="ru-RU" sz="1500" b="1" dirty="0"/>
              <a:t>менее 10 дней </a:t>
            </a:r>
            <a:r>
              <a:rPr lang="ru-RU" sz="1500" dirty="0"/>
              <a:t>– применяется повышающий коэффициент 1,2.</a:t>
            </a:r>
          </a:p>
          <a:p>
            <a:endParaRPr lang="ru-RU" sz="1500" dirty="0"/>
          </a:p>
          <a:p>
            <a:r>
              <a:rPr lang="ru-RU" sz="1500" dirty="0"/>
              <a:t>При размещении рекламных роликов в период </a:t>
            </a:r>
            <a:r>
              <a:rPr lang="ru-RU" sz="1500" b="1" dirty="0"/>
              <a:t>Октябрь, Ноябрь, Декабрь </a:t>
            </a:r>
            <a:r>
              <a:rPr lang="ru-RU" sz="1500" dirty="0"/>
              <a:t>– применяется повышающий коэффициент 1,2.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486401" y="254000"/>
            <a:ext cx="50665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ЦИФРОВЫЕ МОСТЫ </a:t>
            </a:r>
            <a:r>
              <a:rPr lang="en-US" b="1" dirty="0">
                <a:solidFill>
                  <a:schemeClr val="bg1"/>
                </a:solidFill>
              </a:rPr>
              <a:t>| </a:t>
            </a:r>
            <a:r>
              <a:rPr lang="ru-RU" b="1" dirty="0">
                <a:solidFill>
                  <a:schemeClr val="bg1"/>
                </a:solidFill>
              </a:rPr>
              <a:t>Время работы: 07.00-23.00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575204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1980</TotalTime>
  <Words>376</Words>
  <Application>Microsoft Office PowerPoint</Application>
  <PresentationFormat>Произвольный</PresentationFormat>
  <Paragraphs>60</Paragraphs>
  <Slides>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</vt:i4>
      </vt:variant>
    </vt:vector>
  </HeadingPairs>
  <TitlesOfParts>
    <vt:vector size="11" baseType="lpstr">
      <vt:lpstr>Arial</vt:lpstr>
      <vt:lpstr>Calibri</vt:lpstr>
      <vt:lpstr>Calibri Light</vt:lpstr>
      <vt:lpstr>Tahoma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Слесаренко Юрий Евгеньевич</dc:creator>
  <cp:lastModifiedBy>Карпук Мария Юрьевна</cp:lastModifiedBy>
  <cp:revision>217</cp:revision>
  <cp:lastPrinted>2019-04-24T14:20:38Z</cp:lastPrinted>
  <dcterms:created xsi:type="dcterms:W3CDTF">2019-04-24T13:21:08Z</dcterms:created>
  <dcterms:modified xsi:type="dcterms:W3CDTF">2024-10-16T12:30:36Z</dcterms:modified>
</cp:coreProperties>
</file>