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71" r:id="rId3"/>
    <p:sldId id="275" r:id="rId4"/>
    <p:sldId id="278" r:id="rId5"/>
  </p:sldIdLst>
  <p:sldSz cx="10691813" cy="7559675"/>
  <p:notesSz cx="9928225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6D7"/>
    <a:srgbClr val="488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160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713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52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5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9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76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66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0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64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936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059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69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00EDA-3B3E-490D-9ACC-AA81C8EF2B17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D9C4B-C8DD-4E37-BB74-8E026550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4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5" b="8897"/>
          <a:stretch/>
        </p:blipFill>
        <p:spPr>
          <a:xfrm>
            <a:off x="-9208" y="398537"/>
            <a:ext cx="10691813" cy="716379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059680"/>
            <a:ext cx="10691813" cy="25304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10691813" cy="1135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605776" y="398537"/>
            <a:ext cx="3743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WWW.COLOREXPO.BY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3" y="218001"/>
            <a:ext cx="1890625" cy="6600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785402" y="6681112"/>
            <a:ext cx="7906411" cy="47174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024754" y="5029200"/>
            <a:ext cx="766705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cap="all" dirty="0">
                <a:solidFill>
                  <a:schemeClr val="bg1"/>
                </a:solidFill>
              </a:rPr>
              <a:t>DIGITAL</a:t>
            </a:r>
            <a:r>
              <a:rPr lang="ru-RU" sz="5400" dirty="0">
                <a:solidFill>
                  <a:schemeClr val="bg1"/>
                </a:solidFill>
              </a:rPr>
              <a:t> </a:t>
            </a:r>
            <a:r>
              <a:rPr lang="en-US" sz="5400" b="1" cap="all" dirty="0">
                <a:solidFill>
                  <a:schemeClr val="bg1"/>
                </a:solidFill>
              </a:rPr>
              <a:t>OUT-OF-HOME</a:t>
            </a:r>
            <a:r>
              <a:rPr lang="ru-RU" sz="5400" b="1" cap="all" dirty="0">
                <a:solidFill>
                  <a:schemeClr val="bg1"/>
                </a:solidFill>
              </a:rPr>
              <a:t> </a:t>
            </a:r>
            <a:r>
              <a:rPr lang="en-US" sz="5400" b="1" cap="all" dirty="0">
                <a:solidFill>
                  <a:schemeClr val="bg1"/>
                </a:solidFill>
              </a:rPr>
              <a:t>advertising</a:t>
            </a:r>
            <a:endParaRPr lang="ru-RU" sz="5400" b="1" cap="all" dirty="0">
              <a:solidFill>
                <a:schemeClr val="bg1"/>
              </a:solidFill>
            </a:endParaRPr>
          </a:p>
          <a:p>
            <a:pPr algn="r"/>
            <a:r>
              <a:rPr lang="ru-RU" sz="2400" dirty="0">
                <a:solidFill>
                  <a:schemeClr val="bg1"/>
                </a:solidFill>
              </a:rPr>
              <a:t>ЦИФРОВАЯ НАДКРЫШНАЯ РЕКЛАМА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34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1" b="21551"/>
          <a:stretch/>
        </p:blipFill>
        <p:spPr>
          <a:xfrm>
            <a:off x="0" y="158782"/>
            <a:ext cx="10691813" cy="508274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4986337"/>
            <a:ext cx="10691813" cy="441841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674407" y="158782"/>
            <a:ext cx="5017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ЦИФРОВАЯ НАДКРЫШНАЯ РЕКЛАМА   </a:t>
            </a:r>
            <a:r>
              <a:rPr lang="en-US" dirty="0">
                <a:solidFill>
                  <a:schemeClr val="bg1"/>
                </a:solidFill>
              </a:rPr>
              <a:t>|   </a:t>
            </a:r>
            <a:r>
              <a:rPr lang="ru-RU" dirty="0" smtClean="0">
                <a:solidFill>
                  <a:schemeClr val="bg1"/>
                </a:solidFill>
              </a:rPr>
              <a:t>3х10м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5495" y="300038"/>
            <a:ext cx="37433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+375 17 </a:t>
            </a:r>
            <a:r>
              <a:rPr lang="ru-RU" sz="1100" dirty="0">
                <a:solidFill>
                  <a:schemeClr val="bg1"/>
                </a:solidFill>
              </a:rPr>
              <a:t>399-10-95/96/97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0390" y="5022591"/>
            <a:ext cx="6995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НЕЗАВИСИМОСТИ ПР-Т., 75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5838" y="5428280"/>
            <a:ext cx="6922007" cy="2002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ru-RU" sz="1200" b="1" dirty="0"/>
              <a:t>Шаг пикселя</a:t>
            </a:r>
            <a:r>
              <a:rPr lang="ru-RU" sz="1200" dirty="0"/>
              <a:t> – 8 мм</a:t>
            </a:r>
            <a:endParaRPr lang="en-US" sz="1200" dirty="0"/>
          </a:p>
          <a:p>
            <a:pPr>
              <a:lnSpc>
                <a:spcPts val="1200"/>
              </a:lnSpc>
            </a:pPr>
            <a:endParaRPr lang="en-US" altLang="ru-RU" sz="1200" b="1" dirty="0"/>
          </a:p>
          <a:p>
            <a:pPr>
              <a:lnSpc>
                <a:spcPts val="1200"/>
              </a:lnSpc>
            </a:pPr>
            <a:r>
              <a:rPr lang="ru-RU" altLang="ru-RU" sz="1200" b="1" dirty="0"/>
              <a:t>Время работы экрана</a:t>
            </a:r>
            <a:r>
              <a:rPr lang="ru-RU" altLang="ru-RU" sz="1200" dirty="0"/>
              <a:t>: с 07:00 до 23:00</a:t>
            </a:r>
          </a:p>
          <a:p>
            <a:pPr>
              <a:lnSpc>
                <a:spcPts val="1200"/>
              </a:lnSpc>
            </a:pPr>
            <a:endParaRPr lang="ru-RU" altLang="ru-RU" sz="12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1200"/>
              </a:lnSpc>
            </a:pPr>
            <a:r>
              <a:rPr lang="ru-RU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  <a:t>Рядом расположены:</a:t>
            </a:r>
            <a:r>
              <a:rPr lang="en-US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ru-RU" sz="1200" b="1" dirty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 err="1"/>
              <a:t>ст.м</a:t>
            </a:r>
            <a:r>
              <a:rPr lang="ru-RU" sz="1200" dirty="0"/>
              <a:t>. «Академия наук», Национальная академия наук Беларуси, БГУИР, Академическая книга, кинотеатр "Октябрь", Дворец водного спорта, м-н "Оранжевый верблюд", отделение "Банк Москва-Минск»., развитая инфраструктура и т.д.</a:t>
            </a:r>
          </a:p>
          <a:p>
            <a:pPr>
              <a:lnSpc>
                <a:spcPts val="1200"/>
              </a:lnSpc>
            </a:pPr>
            <a:endParaRPr lang="ru-RU" altLang="ru-RU" sz="1200" b="1" dirty="0"/>
          </a:p>
          <a:p>
            <a:pPr algn="just">
              <a:defRPr/>
            </a:pPr>
            <a:r>
              <a:rPr lang="ru-RU" sz="1200" dirty="0"/>
              <a:t>Реклама обращена на проспект Независимости. </a:t>
            </a:r>
          </a:p>
          <a:p>
            <a:pPr algn="just">
              <a:defRPr/>
            </a:pPr>
            <a:r>
              <a:rPr lang="ru-RU" sz="1200" dirty="0"/>
              <a:t>Высокий автопоток в сторону выезда из города. Активная пешеходная зона.</a:t>
            </a:r>
          </a:p>
          <a:p>
            <a:pPr>
              <a:lnSpc>
                <a:spcPts val="1200"/>
              </a:lnSpc>
            </a:pPr>
            <a:r>
              <a:rPr lang="ru-RU" sz="1200" dirty="0"/>
              <a:t>Наличие светофора и хорошая обзорность позволит установить длительный контакт.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4984801"/>
            <a:ext cx="3665838" cy="2574874"/>
            <a:chOff x="0" y="4998614"/>
            <a:chExt cx="3665838" cy="257487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/>
            <a:srcRect l="25703" r="26462" b="7080"/>
            <a:stretch/>
          </p:blipFill>
          <p:spPr>
            <a:xfrm>
              <a:off x="0" y="4998614"/>
              <a:ext cx="3665838" cy="2574874"/>
            </a:xfrm>
            <a:prstGeom prst="rect">
              <a:avLst/>
            </a:prstGeom>
          </p:spPr>
        </p:pic>
        <p:sp>
          <p:nvSpPr>
            <p:cNvPr id="13" name="Стрелка вправо 12"/>
            <p:cNvSpPr/>
            <p:nvPr/>
          </p:nvSpPr>
          <p:spPr>
            <a:xfrm rot="19848152">
              <a:off x="179646" y="6563211"/>
              <a:ext cx="265659" cy="55525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1880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3" b="19215"/>
          <a:stretch/>
        </p:blipFill>
        <p:spPr>
          <a:xfrm>
            <a:off x="-545" y="378619"/>
            <a:ext cx="10691813" cy="46318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0917" y="5389041"/>
            <a:ext cx="403178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Широкий угол обзора;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Высокое качество изображения; 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Адаптивная яркость и контрастность в зависимости от условий окружающей среды.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37033" y="5369355"/>
            <a:ext cx="504607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00" dirty="0"/>
              <a:t>MAX</a:t>
            </a:r>
            <a:r>
              <a:rPr lang="ru-RU" sz="1500" dirty="0"/>
              <a:t> запоминаемость интерактивной рекламы; 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Визуальный контакт в 6,5 раз выше, чем у статичной рекламы;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Оперативное управление контентом при появлении новых задач, ребрендинге, появлении нового продукта/услуги;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Оптимизация бюджета при продвижении нескольких проектов, видов деятельности и т.д.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80846" y="239921"/>
            <a:ext cx="515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ЦИФРОВАЯ НАДКРЫШНАЯ РЕКЛАМА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0727" y="4660791"/>
            <a:ext cx="4011977" cy="6768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341831" y="4651947"/>
            <a:ext cx="4011977" cy="6768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5476218" y="4687256"/>
            <a:ext cx="278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ЭФФЕКТИВНОСТЬ ДЛЯ БИЗНЕСА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727" y="4674164"/>
            <a:ext cx="414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ВЫСОКОТЕХНОЛОГИЧНАЯ</a:t>
            </a:r>
          </a:p>
          <a:p>
            <a:r>
              <a:rPr lang="ru-RU" b="1" dirty="0">
                <a:solidFill>
                  <a:schemeClr val="bg1"/>
                </a:solidFill>
              </a:rPr>
              <a:t>ЦИФРОВАЯ НАДКРЫШНАЯ РЕКЛАМА</a:t>
            </a:r>
          </a:p>
        </p:txBody>
      </p:sp>
    </p:spTree>
    <p:extLst>
      <p:ext uri="{BB962C8B-B14F-4D97-AF65-F5344CB8AC3E}">
        <p14:creationId xmlns:p14="http://schemas.microsoft.com/office/powerpoint/2010/main" val="309353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3" b="19215"/>
          <a:stretch/>
        </p:blipFill>
        <p:spPr>
          <a:xfrm>
            <a:off x="-545" y="378619"/>
            <a:ext cx="10691813" cy="46318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0691813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00" y="152017"/>
            <a:ext cx="1350081" cy="4713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542" y="5389041"/>
            <a:ext cx="104463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Хронометраж – 10 сек;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Разрешение рекламного ролика (</a:t>
            </a:r>
            <a:r>
              <a:rPr lang="ru-RU" sz="1500" dirty="0" err="1"/>
              <a:t>ШхВ</a:t>
            </a:r>
            <a:r>
              <a:rPr lang="ru-RU" sz="1500" dirty="0"/>
              <a:t>) – 1320х360 (пикселей);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Расширение рекламного ролика </a:t>
            </a:r>
            <a:r>
              <a:rPr lang="en-US" sz="1500" dirty="0"/>
              <a:t>-</a:t>
            </a:r>
            <a:r>
              <a:rPr lang="ru-RU" sz="1500" dirty="0"/>
              <a:t> .</a:t>
            </a:r>
            <a:r>
              <a:rPr lang="en-US" sz="1500" dirty="0"/>
              <a:t>mp4</a:t>
            </a:r>
            <a:r>
              <a:rPr lang="ru-RU" sz="1500" dirty="0"/>
              <a:t>, .</a:t>
            </a:r>
            <a:r>
              <a:rPr lang="en-US" sz="1500" dirty="0"/>
              <a:t>jpeg</a:t>
            </a:r>
            <a:r>
              <a:rPr lang="ru-RU" sz="1500" dirty="0"/>
              <a:t>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Стандарт сжатия рекламного ролика (кодек) - h.264;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1500" dirty="0"/>
              <a:t>Кадровая частота рекламного ролика – 30 кадров в секунду;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500" dirty="0"/>
              <a:t>Ролики должны быть без звукового сопровождения;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1500" dirty="0"/>
              <a:t>В 10 сек. роликах, в которых имеется два и более сюжета, смена сюжета должна производиться путем плавного перехода.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80846" y="239921"/>
            <a:ext cx="5155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bg1"/>
                </a:solidFill>
              </a:rPr>
              <a:t>ЦИФРОВАЯ НАДКРЫШНАЯ РЕКЛАМА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2500" y="4671992"/>
            <a:ext cx="5440519" cy="67686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73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94186" y="4707351"/>
            <a:ext cx="291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ТЕХНИЧЕСКИЕ ТРЕБОВАНИЯ </a:t>
            </a:r>
            <a:r>
              <a:rPr lang="ru-RU" b="1">
                <a:solidFill>
                  <a:schemeClr val="bg1"/>
                </a:solidFill>
              </a:rPr>
              <a:t>К РОЛИКАМ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2910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2536</TotalTime>
  <Words>141</Words>
  <Application>Microsoft Office PowerPoint</Application>
  <PresentationFormat>Произвольный</PresentationFormat>
  <Paragraphs>35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Tahoma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Слесаренко Юрий Евгеньевич</dc:creator>
  <cp:lastModifiedBy>Волкова Ирина Викторовна</cp:lastModifiedBy>
  <cp:revision>250</cp:revision>
  <cp:lastPrinted>2019-04-24T14:20:38Z</cp:lastPrinted>
  <dcterms:created xsi:type="dcterms:W3CDTF">2019-04-24T13:21:08Z</dcterms:created>
  <dcterms:modified xsi:type="dcterms:W3CDTF">2024-10-16T07:20:01Z</dcterms:modified>
</cp:coreProperties>
</file>