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3" r:id="rId3"/>
    <p:sldId id="287" r:id="rId4"/>
    <p:sldId id="291" r:id="rId5"/>
    <p:sldId id="288" r:id="rId6"/>
    <p:sldId id="264" r:id="rId7"/>
    <p:sldId id="265" r:id="rId8"/>
    <p:sldId id="259" r:id="rId9"/>
    <p:sldId id="261" r:id="rId10"/>
    <p:sldId id="267" r:id="rId11"/>
    <p:sldId id="268" r:id="rId12"/>
    <p:sldId id="269" r:id="rId13"/>
    <p:sldId id="270" r:id="rId14"/>
    <p:sldId id="271" r:id="rId15"/>
    <p:sldId id="278" r:id="rId16"/>
    <p:sldId id="272" r:id="rId17"/>
    <p:sldId id="275" r:id="rId18"/>
    <p:sldId id="279" r:id="rId19"/>
    <p:sldId id="294" r:id="rId20"/>
    <p:sldId id="282" r:id="rId21"/>
    <p:sldId id="284" r:id="rId22"/>
  </p:sldIdLst>
  <p:sldSz cx="10691813" cy="7559675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92" y="102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713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52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75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996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276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66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01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64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936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595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99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00EDA-3B3E-490D-9ACC-AA81C8EF2B17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D9C4B-C8DD-4E37-BB74-8E0265502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24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://colorexpo.by/construction/details?id=82&amp;q=AdvertisingConstructionSearch%5btype_id%5d=1&amp;AdvertisingConstructionSearch%5bsize_id%5d=&amp;AdvertisingConstructionSearch%5baddress%5d=&amp;AdvertisingConstructionSearch%5bfromDate%5d=&amp;AdvertisingConstructionSearch%5btoDate%5d=&amp;AdvertisingConstructionSearch%5bshowOnlyFreeConstructions%5d=0&amp;page-number=3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://colorexpo.by/construction/details?id=94&amp;q=AdvertisingConstructionSearch%5btype_id%5d=1&amp;AdvertisingConstructionSearch%5bsize_id%5d=&amp;AdvertisingConstructionSearch%5baddress%5d=&amp;AdvertisingConstructionSearch%5bfromDate%5d=&amp;AdvertisingConstructionSearch%5btoDate%5d=&amp;AdvertisingConstructionSearch%5bshowOnlyFreeConstructions%5d=0&amp;page-number=5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://colorexpo.by/construction/details?id=97&amp;q=AdvertisingConstructionSearch%5btype_id%5d=1&amp;AdvertisingConstructionSearch%5bsize_id%5d=&amp;AdvertisingConstructionSearch%5baddress%5d=&amp;AdvertisingConstructionSearch%5bfromDate%5d=&amp;AdvertisingConstructionSearch%5btoDate%5d=&amp;AdvertisingConstructionSearch%5bshowOnlyFreeConstructions%5d=0&amp;page-number=5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://colorexpo.by/construction/details?id=88&amp;q=AdvertisingConstructionSearch%5btype_id%5d=1&amp;AdvertisingConstructionSearch%5bsize_id%5d=&amp;AdvertisingConstructionSearch%5baddress%5d=&amp;AdvertisingConstructionSearch%5bfromDate%5d=&amp;AdvertisingConstructionSearch%5btoDate%5d=&amp;AdvertisingConstructionSearch%5bshowOnlyFreeConstructions%5d=0&amp;page-number=4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://colorexpo.by/construction/details?id=91&amp;q=AdvertisingConstructionSearch%5btype_id%5d=1&amp;AdvertisingConstructionSearch%5bsize_id%5d=&amp;AdvertisingConstructionSearch%5baddress%5d=&amp;AdvertisingConstructionSearch%5bfromDate%5d=&amp;AdvertisingConstructionSearch%5btoDate%5d=&amp;AdvertisingConstructionSearch%5bshowOnlyFreeConstructions%5d=0&amp;page-number=4" TargetMode="Externa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://colorexpo.by/construction/details?id=85&amp;q=AdvertisingConstructionSearch%5btype_id%5d=1&amp;AdvertisingConstructionSearch%5bsize_id%5d=&amp;AdvertisingConstructionSearch%5baddress%5d=&amp;AdvertisingConstructionSearch%5bfromDate%5d=&amp;AdvertisingConstructionSearch%5btoDate%5d=&amp;AdvertisingConstructionSearch%5bshowOnlyFreeConstructions%5d=0&amp;page-number=3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://colorexpo.by/construction/details?id=103&amp;q=AdvertisingConstructionSearch%5btype_id%5d=1&amp;AdvertisingConstructionSearch%5bsize_id%5d=&amp;AdvertisingConstructionSearch%5baddress%5d=&amp;AdvertisingConstructionSearch%5bfromDate%5d=&amp;AdvertisingConstructionSearch%5btoDate%5d=&amp;AdvertisingConstructionSearch%5bshowOnlyFreeConstructions%5d=0&amp;page-number=6" TargetMode="Externa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://colorexpo.by/construction/details?id=108&amp;q=AdvertisingConstructionSearch%5btype_id%5d=1&amp;AdvertisingConstructionSearch%5bsize_id%5d=&amp;AdvertisingConstructionSearch%5baddress%5d=&amp;AdvertisingConstructionSearch%5bfromDate%5d=&amp;AdvertisingConstructionSearch%5btoDate%5d=&amp;AdvertisingConstructionSearch%5bshowOnlyFreeConstructions%5d=0&amp;page-number=7" TargetMode="Externa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://colorexpo.by/construction/details?id=100&amp;q=AdvertisingConstructionSearch%5btype_id%5d=1&amp;AdvertisingConstructionSearch%5bsize_id%5d=&amp;AdvertisingConstructionSearch%5baddress%5d=&amp;AdvertisingConstructionSearch%5bfromDate%5d=&amp;AdvertisingConstructionSearch%5btoDate%5d=&amp;AdvertisingConstructionSearch%5bshowOnlyFreeConstructions%5d=0&amp;page-number=6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://colorexpo.by/construction/details?id=101&amp;q=AdvertisingConstructionSearch%5btype_id%5d=1&amp;AdvertisingConstructionSearch%5bsize_id%5d=&amp;AdvertisingConstructionSearch%5baddress%5d=&amp;AdvertisingConstructionSearch%5bfromDate%5d=&amp;AdvertisingConstructionSearch%5btoDate%5d=&amp;AdvertisingConstructionSearch%5bshowOnlyFreeConstructions%5d=0&amp;page-number=6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://colorexpo.by/construction/details?id=65&amp;q=AdvertisingConstructionSearch%5btype_id%5d=1&amp;AdvertisingConstructionSearch%5bsize_id%5d=&amp;AdvertisingConstructionSearch%5baddress%5d=&amp;AdvertisingConstructionSearch%5bfromDate%5d=&amp;AdvertisingConstructionSearch%5btoDate%5d=&amp;AdvertisingConstructionSearch%5bshowOnlyFreeConstructions%5d=0&amp;page-number=1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.jpeg"/><Relationship Id="rId4" Type="http://schemas.openxmlformats.org/officeDocument/2006/relationships/hyperlink" Target="http://colorexpo.by/construction/details?id=105&amp;q=AdvertisingConstructionSearch%5btype_id%5d=1&amp;AdvertisingConstructionSearch%5bsize_id%5d=&amp;AdvertisingConstructionSearch%5baddress%5d=&amp;AdvertisingConstructionSearch%5bfromDate%5d=&amp;AdvertisingConstructionSearch%5btoDate%5d=&amp;AdvertisingConstructionSearch%5bshowOnlyFreeConstructions%5d=0&amp;page-number=6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.jpeg"/><Relationship Id="rId4" Type="http://schemas.openxmlformats.org/officeDocument/2006/relationships/hyperlink" Target="http://colorexpo.by/construction/details?id=109&amp;q=AdvertisingConstructionSearch%5btype_id%5d=1&amp;AdvertisingConstructionSearch%5bsize_id%5d=&amp;AdvertisingConstructionSearch%5baddress%5d=&amp;AdvertisingConstructionSearch%5bfromDate%5d=&amp;AdvertisingConstructionSearch%5btoDate%5d=&amp;AdvertisingConstructionSearch%5bshowOnlyFreeConstructions%5d=0&amp;page-number=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://colorexpo.by/construction/details?id=66&amp;q=AdvertisingConstructionSearch%5btype_id%5d=1&amp;AdvertisingConstructionSearch%5bsize_id%5d=&amp;AdvertisingConstructionSearch%5baddress%5d=&amp;AdvertisingConstructionSearch%5bfromDate%5d=&amp;AdvertisingConstructionSearch%5btoDate%5d=&amp;AdvertisingConstructionSearch%5bshowOnlyFreeConstructions%5d=0&amp;page-number=1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://colorexpo.by/construction/details?id=67&amp;q=AdvertisingConstructionSearch%5btype_id%5d=1&amp;AdvertisingConstructionSearch%5bsize_id%5d=&amp;AdvertisingConstructionSearch%5baddress%5d=&amp;AdvertisingConstructionSearch%5bfromDate%5d=&amp;AdvertisingConstructionSearch%5btoDate%5d=&amp;AdvertisingConstructionSearch%5bshowOnlyFreeConstructions%5d=0&amp;page-number=1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://colorexpo.by/construction/details?id=68&amp;q=AdvertisingConstructionSearch%5btype_id%5d=1&amp;AdvertisingConstructionSearch%5bsize_id%5d=&amp;AdvertisingConstructionSearch%5baddress%5d=&amp;AdvertisingConstructionSearch%5bfromDate%5d=&amp;AdvertisingConstructionSearch%5btoDate%5d=&amp;AdvertisingConstructionSearch%5bshowOnlyFreeConstructions%5d=0&amp;page-number=1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://colorexpo.by/construction/details?id=69&amp;q=AdvertisingConstructionSearch%5btype_id%5d=1&amp;AdvertisingConstructionSearch%5bsize_id%5d=&amp;AdvertisingConstructionSearch%5baddress%5d=&amp;AdvertisingConstructionSearch%5bfromDate%5d=&amp;AdvertisingConstructionSearch%5btoDate%5d=&amp;AdvertisingConstructionSearch%5bshowOnlyFreeConstructions%5d=0&amp;page-number=1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://colorexpo.by/construction/details?id=70&amp;q=AdvertisingConstructionSearch%5btype_id%5d=1&amp;AdvertisingConstructionSearch%5bsize_id%5d=&amp;AdvertisingConstructionSearch%5baddress%5d=&amp;AdvertisingConstructionSearch%5bfromDate%5d=&amp;AdvertisingConstructionSearch%5btoDate%5d=&amp;AdvertisingConstructionSearch%5bshowOnlyFreeConstructions%5d=0&amp;page-number=1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://colorexpo.by/construction/details?id=71&amp;q=AdvertisingConstructionSearch%5btype_id%5d=1&amp;AdvertisingConstructionSearch%5bsize_id%5d=&amp;AdvertisingConstructionSearch%5baddress%5d=&amp;AdvertisingConstructionSearch%5bfromDate%5d=&amp;AdvertisingConstructionSearch%5btoDate%5d=&amp;AdvertisingConstructionSearch%5bshowOnlyFreeConstructions%5d=0&amp;page-number=1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://colorexpo.by/construction/details?id=72&amp;q=AdvertisingConstructionSearch%5btype_id%5d=1&amp;AdvertisingConstructionSearch%5bsize_id%5d=&amp;AdvertisingConstructionSearch%5baddress%5d=&amp;AdvertisingConstructionSearch%5bfromDate%5d=&amp;AdvertisingConstructionSearch%5btoDate%5d=&amp;AdvertisingConstructionSearch%5bshowOnlyFreeConstructions%5d=0&amp;page-number=2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426"/>
          <a:stretch/>
        </p:blipFill>
        <p:spPr>
          <a:xfrm>
            <a:off x="0" y="783257"/>
            <a:ext cx="10687050" cy="67869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"/>
            <a:ext cx="10691813" cy="1135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558884" y="260037"/>
            <a:ext cx="374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+375 17 </a:t>
            </a:r>
            <a:r>
              <a:rPr lang="ru-RU" sz="1400" b="1" dirty="0">
                <a:solidFill>
                  <a:schemeClr val="bg1"/>
                </a:solidFill>
              </a:rPr>
              <a:t>399-10-95/96/97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</a:rPr>
              <a:t>WWW.COLOREXPO.BY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3" y="218001"/>
            <a:ext cx="1890625" cy="66002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345220" y="5502446"/>
            <a:ext cx="7346593" cy="14144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345220" y="5799928"/>
            <a:ext cx="6980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>
                <a:solidFill>
                  <a:schemeClr val="bg1"/>
                </a:solidFill>
              </a:rPr>
              <a:t>РЕКЛАМА НА БИЛБОРДАХ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628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38" b="17701"/>
          <a:stretch/>
        </p:blipFill>
        <p:spPr>
          <a:xfrm>
            <a:off x="0" y="328613"/>
            <a:ext cx="10691813" cy="48148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345906" y="193953"/>
            <a:ext cx="547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                                                           БИЛБОРДЫ 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3х9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86337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889165" y="5513350"/>
            <a:ext cx="2548211" cy="1937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sz="1300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Призматрон</a:t>
            </a: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3х9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правая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внешняя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Призматрон: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3 стороны, смена сюжета каждые 30 секунд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есть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74024" y="5524153"/>
            <a:ext cx="3823872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</a:p>
          <a:p>
            <a:pPr>
              <a:lnSpc>
                <a:spcPts val="1100"/>
              </a:lnSpc>
            </a:pP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БПС-Сбербанк, БЦ «Стелла», спортивный клуб </a:t>
            </a:r>
          </a:p>
          <a:p>
            <a:pPr>
              <a:lnSpc>
                <a:spcPts val="1100"/>
              </a:lnSpc>
            </a:pP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en-US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Life Style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гипермаркет «</a:t>
            </a:r>
            <a:r>
              <a:rPr lang="en-US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Bigzz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ЖК «Столичный», </a:t>
            </a:r>
          </a:p>
          <a:p>
            <a:pPr>
              <a:lnSpc>
                <a:spcPts val="1100"/>
              </a:lnSpc>
            </a:pP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ЖК «Чайковский», 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миниполис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 «Каскад», салон плитки «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Альтагамма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ТЦ «Корона»</a:t>
            </a:r>
          </a:p>
          <a:p>
            <a:pPr>
              <a:lnSpc>
                <a:spcPts val="11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В направлении 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ст. м. Молодежная, ж/д станции «Минск Северный», ТРЦ «</a:t>
            </a:r>
            <a:r>
              <a:rPr lang="en-US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Art Arena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</a:p>
          <a:p>
            <a:pPr>
              <a:lnSpc>
                <a:spcPts val="1100"/>
              </a:lnSpc>
            </a:pP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 ул. 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Кальварийская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, ул. Тимирязева, </a:t>
            </a:r>
          </a:p>
          <a:p>
            <a:pPr>
              <a:lnSpc>
                <a:spcPts val="1100"/>
              </a:lnSpc>
            </a:pP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ст. м. 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Фрунзенскаяул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, ТЦ «Трюм», БЦ/ЖК «Парус»</a:t>
            </a:r>
          </a:p>
        </p:txBody>
      </p:sp>
      <p:pic>
        <p:nvPicPr>
          <p:cNvPr id="18" name="Рисунок 17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17157" y="5015982"/>
            <a:ext cx="634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Машерова пр-т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337"/>
            <a:ext cx="3407664" cy="257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03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64"/>
          <a:stretch/>
        </p:blipFill>
        <p:spPr>
          <a:xfrm>
            <a:off x="0" y="128589"/>
            <a:ext cx="10691813" cy="50720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345906" y="193953"/>
            <a:ext cx="547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                                                           БИЛБОРДЫ 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3х9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86337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926487" y="5522681"/>
            <a:ext cx="2847537" cy="1937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sz="1300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Призматрон</a:t>
            </a: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3х9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правая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внешняя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Призматрон: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3 стороны, смена сюжета каждые 30 секунд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есть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74024" y="5522681"/>
            <a:ext cx="3732432" cy="1644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  <a:br>
              <a:rPr lang="en-US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ст. м. Автозаводская, АЗС «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Газпромнефть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</a:p>
          <a:p>
            <a:pPr>
              <a:lnSpc>
                <a:spcPts val="1100"/>
              </a:lnSpc>
            </a:pP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мед. центр «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Эксана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магазин «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Виталюр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Приорбанк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, ДК «МАЗ», МАЗ, футбольный клуб «Торпедо», Рессорный завод, Хлебозавод № 3, рынок «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Тутэйшы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». </a:t>
            </a:r>
          </a:p>
          <a:p>
            <a:pPr>
              <a:lnSpc>
                <a:spcPts val="11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В направлении 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ст.м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. Партизанская,</a:t>
            </a: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универмага «Беларусь», гостиницы «Турист», 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пл.Ванеева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, стадиона «Трактор», ул. Радиальная, завода «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Крыница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Минского завода игристых вин, МТЗ, Минского зоопарка, СК «Чижовка-Арена» </a:t>
            </a:r>
          </a:p>
        </p:txBody>
      </p:sp>
      <p:pic>
        <p:nvPicPr>
          <p:cNvPr id="18" name="Рисунок 17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17157" y="5015982"/>
            <a:ext cx="634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Партизанский пр-т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337"/>
            <a:ext cx="3407664" cy="257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9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saturation sat="11000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14" b="11277"/>
          <a:stretch/>
        </p:blipFill>
        <p:spPr>
          <a:xfrm>
            <a:off x="0" y="328613"/>
            <a:ext cx="10691813" cy="487203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345906" y="193953"/>
            <a:ext cx="547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                                                           БИЛБОРДЫ 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3х9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86337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917157" y="5522681"/>
            <a:ext cx="2856867" cy="1937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sz="1300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Призматрон</a:t>
            </a: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3х9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правая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внешняя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Призматрон: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3 стороны, смена сюжета каждые 30 секунд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есть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74024" y="5522386"/>
            <a:ext cx="36958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</a:p>
          <a:p>
            <a:pPr>
              <a:lnSpc>
                <a:spcPts val="1100"/>
              </a:lnSpc>
            </a:pPr>
            <a:r>
              <a:rPr lang="ru-RU" altLang="ru-RU" sz="1300" dirty="0"/>
              <a:t>пр. Победителей, 2-ое транспортное кольцо, </a:t>
            </a:r>
          </a:p>
          <a:p>
            <a:pPr>
              <a:lnSpc>
                <a:spcPts val="1100"/>
              </a:lnSpc>
            </a:pPr>
            <a:r>
              <a:rPr lang="ru-RU" sz="1300" dirty="0"/>
              <a:t>ТРЦ «Корона Замок», центр тенниса,  Дворец Независимости, Площадь Государственного флага, НВЦ «</a:t>
            </a:r>
            <a:r>
              <a:rPr lang="ru-RU" sz="1300" dirty="0" err="1"/>
              <a:t>БелЭкспо</a:t>
            </a:r>
            <a:r>
              <a:rPr lang="ru-RU" sz="1300" dirty="0"/>
              <a:t>», посольство Казахстана, посольство Туркменистана, ТРЦ «</a:t>
            </a:r>
            <a:r>
              <a:rPr lang="en-US" sz="1300" dirty="0"/>
              <a:t>Palazzo</a:t>
            </a:r>
            <a:r>
              <a:rPr lang="ru-RU" sz="1300" dirty="0"/>
              <a:t>», завод «Атлант», ФОК «Атлант», автосалон «Энергия </a:t>
            </a:r>
            <a:r>
              <a:rPr lang="ru-RU" sz="1300" dirty="0" err="1"/>
              <a:t>ГбмХ</a:t>
            </a:r>
            <a:r>
              <a:rPr lang="ru-RU" sz="1300" dirty="0"/>
              <a:t>» (</a:t>
            </a:r>
            <a:r>
              <a:rPr lang="en-US" sz="1300" dirty="0"/>
              <a:t>Mercedes-Benz</a:t>
            </a:r>
            <a:r>
              <a:rPr lang="ru-RU" sz="1300" dirty="0"/>
              <a:t>), гостиничный комплекс «Виктория», парк Победы</a:t>
            </a:r>
          </a:p>
          <a:p>
            <a:pPr>
              <a:lnSpc>
                <a:spcPts val="1100"/>
              </a:lnSpc>
            </a:pPr>
            <a:r>
              <a:rPr lang="ru-RU" sz="1300" b="1" dirty="0"/>
              <a:t>В направлении </a:t>
            </a:r>
            <a:r>
              <a:rPr lang="ru-RU" sz="1300" dirty="0"/>
              <a:t>музея Истории ВОВ, Дворца спорта, ТРЦ «Галерея», отеля «</a:t>
            </a:r>
            <a:r>
              <a:rPr lang="en-US" sz="1300" dirty="0"/>
              <a:t>DT by Hilton</a:t>
            </a:r>
            <a:r>
              <a:rPr lang="ru-RU" sz="1300" dirty="0"/>
              <a:t>», Верхнего города, ст. м. Немига</a:t>
            </a:r>
          </a:p>
        </p:txBody>
      </p:sp>
      <p:pic>
        <p:nvPicPr>
          <p:cNvPr id="18" name="Рисунок 17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17157" y="5015982"/>
            <a:ext cx="634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Победителей пр-т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9004"/>
            <a:ext cx="3407664" cy="257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63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690"/>
          <a:stretch/>
        </p:blipFill>
        <p:spPr>
          <a:xfrm>
            <a:off x="0" y="430843"/>
            <a:ext cx="10691813" cy="47698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206482" y="193953"/>
            <a:ext cx="5232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                                                          БИЛБОРДЫ 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3х9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86337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917157" y="5504020"/>
            <a:ext cx="2856867" cy="1937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sz="1300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Призматрон</a:t>
            </a: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3х9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правая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внешняя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Призматрон: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3 стороны, смена сюжета каждые 30 секунд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есть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74024" y="5504020"/>
            <a:ext cx="3827584" cy="1926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</a:p>
          <a:p>
            <a:pPr>
              <a:lnSpc>
                <a:spcPts val="1100"/>
              </a:lnSpc>
            </a:pPr>
            <a:r>
              <a:rPr lang="ru-RU" altLang="ru-RU" sz="1300" dirty="0"/>
              <a:t>Верховный Суд, Д</a:t>
            </a:r>
            <a:r>
              <a:rPr lang="ru-RU" sz="1300" dirty="0"/>
              <a:t>ворец Независимости, Площадь Государственного флага, НВЦ «</a:t>
            </a:r>
            <a:r>
              <a:rPr lang="ru-RU" sz="1300" dirty="0" err="1"/>
              <a:t>БелЭкспо</a:t>
            </a:r>
            <a:r>
              <a:rPr lang="ru-RU" sz="1300" dirty="0"/>
              <a:t>», </a:t>
            </a:r>
          </a:p>
          <a:p>
            <a:pPr>
              <a:lnSpc>
                <a:spcPts val="1100"/>
              </a:lnSpc>
            </a:pPr>
            <a:r>
              <a:rPr lang="ru-RU" sz="1300" dirty="0"/>
              <a:t>парк Победы, ТРЦ «Корона Замок», посольство Казахстана, посольство Туркменистана, </a:t>
            </a:r>
          </a:p>
          <a:p>
            <a:pPr>
              <a:lnSpc>
                <a:spcPts val="1100"/>
              </a:lnSpc>
            </a:pPr>
            <a:r>
              <a:rPr lang="ru-RU" sz="1300" dirty="0"/>
              <a:t>Дом гребли, Дом футбола, парк «Dreamland», </a:t>
            </a:r>
            <a:r>
              <a:rPr lang="en-US" sz="1300" dirty="0"/>
              <a:t>Falcon Club</a:t>
            </a:r>
            <a:r>
              <a:rPr lang="ru-RU" sz="1300" dirty="0"/>
              <a:t>, отель «</a:t>
            </a:r>
            <a:r>
              <a:rPr lang="en-US" sz="1300" dirty="0"/>
              <a:t>Marriot</a:t>
            </a:r>
            <a:r>
              <a:rPr lang="ru-RU" sz="1300" dirty="0"/>
              <a:t>», ТРЦ «</a:t>
            </a:r>
            <a:r>
              <a:rPr lang="en-US" sz="1300" dirty="0"/>
              <a:t>Palazzo</a:t>
            </a:r>
            <a:r>
              <a:rPr lang="ru-RU" sz="1300" dirty="0"/>
              <a:t>», автосалоны «Тойота центр Минск», «</a:t>
            </a:r>
            <a:r>
              <a:rPr lang="en-US" sz="1300" dirty="0" err="1"/>
              <a:t>Geely</a:t>
            </a:r>
            <a:r>
              <a:rPr lang="ru-RU" sz="1300" dirty="0"/>
              <a:t>», </a:t>
            </a:r>
          </a:p>
          <a:p>
            <a:pPr>
              <a:lnSpc>
                <a:spcPts val="1100"/>
              </a:lnSpc>
            </a:pPr>
            <a:r>
              <a:rPr lang="ru-RU" sz="1300" dirty="0"/>
              <a:t>м-н Веснянка</a:t>
            </a:r>
            <a:br>
              <a:rPr lang="en-US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300" b="1" dirty="0"/>
              <a:t>В направлении</a:t>
            </a:r>
            <a:r>
              <a:rPr lang="ru-RU" sz="1300" dirty="0"/>
              <a:t> автосалона «Энергия </a:t>
            </a:r>
            <a:r>
              <a:rPr lang="ru-RU" sz="1300" dirty="0" err="1"/>
              <a:t>ГбмХ</a:t>
            </a:r>
            <a:r>
              <a:rPr lang="ru-RU" sz="1300" dirty="0"/>
              <a:t>» (</a:t>
            </a:r>
            <a:r>
              <a:rPr lang="en-US" sz="1300" dirty="0"/>
              <a:t>Mercedes-Benz</a:t>
            </a:r>
            <a:r>
              <a:rPr lang="ru-RU" sz="1300" dirty="0"/>
              <a:t>), ул. Тимирязева, </a:t>
            </a:r>
            <a:r>
              <a:rPr lang="ru-RU" sz="1300" dirty="0" err="1"/>
              <a:t>ст.м</a:t>
            </a:r>
            <a:r>
              <a:rPr lang="ru-RU" sz="1300" dirty="0"/>
              <a:t>. Пушкинская, пр. Пушкина, ул. Притыцкого, кинотеатра «Аврора», Ледового Дворца</a:t>
            </a:r>
          </a:p>
        </p:txBody>
      </p:sp>
      <p:pic>
        <p:nvPicPr>
          <p:cNvPr id="18" name="Рисунок 17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17157" y="5015982"/>
            <a:ext cx="634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Орловская ул.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337"/>
            <a:ext cx="3407664" cy="257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82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0000"/>
                    </a14:imgEffect>
                    <a14:imgEffect>
                      <a14:brightnessContrast bright="1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63" b="9851"/>
          <a:stretch/>
        </p:blipFill>
        <p:spPr>
          <a:xfrm>
            <a:off x="0" y="385762"/>
            <a:ext cx="10691813" cy="49006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898571" y="193953"/>
            <a:ext cx="554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                                                             БИЛБОРДЫ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3х9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86337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935818" y="5491415"/>
            <a:ext cx="2410118" cy="1937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sz="1300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Призматрон</a:t>
            </a: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3х9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левая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внешняя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Призматрон: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3 стороны, смена сюжета каждые 30 секунд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есть</a:t>
            </a:r>
          </a:p>
        </p:txBody>
      </p:sp>
      <p:pic>
        <p:nvPicPr>
          <p:cNvPr id="18" name="Рисунок 17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17157" y="5015982"/>
            <a:ext cx="634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Орловская ул.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337"/>
            <a:ext cx="3407664" cy="25786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28863" y="5520120"/>
            <a:ext cx="3889797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  <a:br>
              <a:rPr lang="en-US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dirty="0"/>
              <a:t>Верховный Суд, Д</a:t>
            </a:r>
            <a:r>
              <a:rPr lang="ru-RU" sz="1300" dirty="0"/>
              <a:t>ворец Независимости, Площадь Государственного флага, НВЦ «</a:t>
            </a:r>
            <a:r>
              <a:rPr lang="ru-RU" sz="1300" dirty="0" err="1"/>
              <a:t>БелЭкспо</a:t>
            </a:r>
            <a:r>
              <a:rPr lang="ru-RU" sz="1300" dirty="0"/>
              <a:t>», </a:t>
            </a:r>
          </a:p>
          <a:p>
            <a:pPr>
              <a:lnSpc>
                <a:spcPts val="1100"/>
              </a:lnSpc>
            </a:pPr>
            <a:r>
              <a:rPr lang="ru-RU" sz="1300" dirty="0"/>
              <a:t>парк Победы, ТРЦ «Корона Замок», посольство Казахстана, посольство Туркменистана, Дом гребли, Дом футбола, парк «Dreamland», ТРЦ «</a:t>
            </a:r>
            <a:r>
              <a:rPr lang="en-US" sz="1300" dirty="0"/>
              <a:t>Palazzo</a:t>
            </a:r>
            <a:r>
              <a:rPr lang="ru-RU" sz="1300" dirty="0"/>
              <a:t>», </a:t>
            </a:r>
          </a:p>
          <a:p>
            <a:pPr>
              <a:lnSpc>
                <a:spcPts val="1100"/>
              </a:lnSpc>
            </a:pPr>
            <a:r>
              <a:rPr lang="en-US" sz="1300" dirty="0"/>
              <a:t>Falcon Club</a:t>
            </a:r>
            <a:r>
              <a:rPr lang="ru-RU" sz="1300" dirty="0"/>
              <a:t>, отель «</a:t>
            </a:r>
            <a:r>
              <a:rPr lang="en-US" sz="1300" dirty="0"/>
              <a:t>Marriot</a:t>
            </a:r>
            <a:r>
              <a:rPr lang="ru-RU" sz="1300" dirty="0"/>
              <a:t>», автосалоны «Тойота центр Минск», «</a:t>
            </a:r>
            <a:r>
              <a:rPr lang="en-US" sz="1300" dirty="0" err="1"/>
              <a:t>Geely</a:t>
            </a:r>
            <a:r>
              <a:rPr lang="ru-RU" sz="1300" dirty="0"/>
              <a:t>», м-н Веснянка</a:t>
            </a:r>
          </a:p>
          <a:p>
            <a:pPr>
              <a:lnSpc>
                <a:spcPts val="1100"/>
              </a:lnSpc>
            </a:pPr>
            <a:r>
              <a:rPr lang="ru-RU" sz="1300" b="1" dirty="0"/>
              <a:t>В направлении </a:t>
            </a:r>
            <a:r>
              <a:rPr lang="ru-RU" sz="1300" dirty="0"/>
              <a:t>РНПЦ «Мать и дитя», ЖК «Левада», парка Дружбы народов, пл. </a:t>
            </a:r>
            <a:r>
              <a:rPr lang="ru-RU" sz="1300" dirty="0" err="1"/>
              <a:t>Бангалор</a:t>
            </a:r>
            <a:r>
              <a:rPr lang="ru-RU" sz="1300" dirty="0"/>
              <a:t>, ул. Сурганова</a:t>
            </a:r>
          </a:p>
        </p:txBody>
      </p:sp>
    </p:spTree>
    <p:extLst>
      <p:ext uri="{BB962C8B-B14F-4D97-AF65-F5344CB8AC3E}">
        <p14:creationId xmlns:p14="http://schemas.microsoft.com/office/powerpoint/2010/main" val="4288491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20000"/>
                    </a14:imgEffect>
                    <a14:imgEffect>
                      <a14:brightnessContrast bright="1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06" b="11496"/>
          <a:stretch/>
        </p:blipFill>
        <p:spPr>
          <a:xfrm>
            <a:off x="0" y="171450"/>
            <a:ext cx="10691813" cy="49434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1208" y="193953"/>
            <a:ext cx="5600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                                                             БИЛБОРДЫ 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3х9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86337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17156" y="5015982"/>
            <a:ext cx="655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Интернациональная ул.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907827" y="5491416"/>
            <a:ext cx="2856867" cy="1937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sz="1300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Призматрон</a:t>
            </a: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3х9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правая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внешняя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Призматрон: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3 стороны, смена сюжета каждые 30 секунд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есть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64694" y="5491416"/>
            <a:ext cx="360521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</a:p>
          <a:p>
            <a:pPr>
              <a:lnSpc>
                <a:spcPts val="1100"/>
              </a:lnSpc>
            </a:pPr>
            <a:r>
              <a:rPr lang="ru-RU" sz="1300" dirty="0"/>
              <a:t>ул. Я. Купалы, парк Я. Купалы, музей Я. Купалы, </a:t>
            </a:r>
            <a:r>
              <a:rPr lang="ru-RU" sz="1300" dirty="0" err="1"/>
              <a:t>Белгосцирк</a:t>
            </a:r>
            <a:r>
              <a:rPr lang="ru-RU" sz="1300" dirty="0"/>
              <a:t>, Большой театр, гостиница «</a:t>
            </a:r>
            <a:r>
              <a:rPr lang="ru-RU" sz="1300" dirty="0" err="1"/>
              <a:t>Журавинка</a:t>
            </a:r>
            <a:r>
              <a:rPr lang="ru-RU" sz="1300" dirty="0"/>
              <a:t>», казино «</a:t>
            </a:r>
            <a:r>
              <a:rPr lang="en-US" sz="1300" dirty="0"/>
              <a:t>Princess </a:t>
            </a:r>
            <a:r>
              <a:rPr lang="en-US" sz="1300" dirty="0" err="1"/>
              <a:t>Juravinka</a:t>
            </a:r>
            <a:r>
              <a:rPr lang="ru-RU" sz="1300" dirty="0"/>
              <a:t>», ресторан «</a:t>
            </a:r>
            <a:r>
              <a:rPr lang="en-US" sz="1300" dirty="0"/>
              <a:t>Food Republic</a:t>
            </a:r>
            <a:r>
              <a:rPr lang="ru-RU" sz="1300" dirty="0"/>
              <a:t>», БСБ Банк, офис «Аэрофлот», Турецкие авиалинии, ул. </a:t>
            </a:r>
            <a:r>
              <a:rPr lang="ru-RU" sz="1300" dirty="0" err="1"/>
              <a:t>Зыбицкая</a:t>
            </a:r>
            <a:r>
              <a:rPr lang="ru-RU" sz="1300" dirty="0"/>
              <a:t>, главный офис  «А1», БЦ «Капитал», Дворец Республики, ДК Профсоюзов, Октябрьская пл., ст. м. Октябрьская/Купаловская</a:t>
            </a:r>
          </a:p>
          <a:p>
            <a:pPr>
              <a:lnSpc>
                <a:spcPts val="1100"/>
              </a:lnSpc>
            </a:pPr>
            <a:r>
              <a:rPr lang="ru-RU" sz="1300" b="1" dirty="0"/>
              <a:t>В направлении </a:t>
            </a:r>
            <a:r>
              <a:rPr lang="ru-RU" sz="1300" dirty="0"/>
              <a:t>пр. Независимости, </a:t>
            </a:r>
          </a:p>
          <a:p>
            <a:pPr>
              <a:lnSpc>
                <a:spcPts val="1100"/>
              </a:lnSpc>
            </a:pPr>
            <a:r>
              <a:rPr lang="ru-RU" sz="1300" dirty="0"/>
              <a:t>ул. </a:t>
            </a:r>
            <a:r>
              <a:rPr lang="ru-RU" sz="1300" dirty="0" err="1"/>
              <a:t>Сторожовская</a:t>
            </a:r>
            <a:r>
              <a:rPr lang="ru-RU" sz="1300" dirty="0"/>
              <a:t>, пл. Победы, Троицкого предместья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4115"/>
            <a:ext cx="3407664" cy="25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6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00"/>
                    </a14:imgEffect>
                    <a14:imgEffect>
                      <a14:saturation sat="115000"/>
                    </a14:imgEffect>
                    <a14:imgEffect>
                      <a14:brightnessContrast bright="-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579"/>
          <a:stretch/>
        </p:blipFill>
        <p:spPr>
          <a:xfrm>
            <a:off x="0" y="152018"/>
            <a:ext cx="10691813" cy="50772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345906" y="193953"/>
            <a:ext cx="5133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                                                       БИЛБОРДЫ 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4х8 м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86337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917157" y="5532012"/>
            <a:ext cx="2145315" cy="1475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sz="1300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Билборд</a:t>
            </a: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4х8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правая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внутренняя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есть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64694" y="5532012"/>
            <a:ext cx="371433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  <a:br>
              <a:rPr lang="en-US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завод «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Аливария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  <a:r>
              <a:rPr lang="ru-RU" sz="1300" dirty="0"/>
              <a:t>ЦБУ «</a:t>
            </a:r>
            <a:r>
              <a:rPr lang="ru-RU" sz="1300" dirty="0" err="1"/>
              <a:t>Приорбанк</a:t>
            </a:r>
            <a:r>
              <a:rPr lang="ru-RU" sz="1300" dirty="0"/>
              <a:t>», Беларусбанк, </a:t>
            </a:r>
            <a:r>
              <a:rPr lang="ru-RU" sz="1300" dirty="0" err="1"/>
              <a:t>Белинвестбанк</a:t>
            </a:r>
            <a:r>
              <a:rPr lang="ru-RU" sz="1300" dirty="0"/>
              <a:t>, </a:t>
            </a:r>
            <a:r>
              <a:rPr lang="ru-RU" sz="1300" dirty="0" err="1"/>
              <a:t>Технобанк</a:t>
            </a:r>
            <a:r>
              <a:rPr lang="ru-RU" sz="1300" dirty="0"/>
              <a:t>,  </a:t>
            </a:r>
          </a:p>
          <a:p>
            <a:pPr>
              <a:lnSpc>
                <a:spcPts val="1100"/>
              </a:lnSpc>
            </a:pPr>
            <a:r>
              <a:rPr lang="ru-RU" sz="1300" dirty="0"/>
              <a:t>театр белорусской драматургии, ресторан «Семь комнат»,  кафе «Голден Кофе», магазин «Соседи», театр-караоке «Богема»,  пространство «Песочница»,  центр «Корпус 6», паб «Пена», свадебный салон «Стрекоза», офисное здание «</a:t>
            </a:r>
            <a:r>
              <a:rPr lang="ru-RU" sz="1300" dirty="0" err="1"/>
              <a:t>Машерова</a:t>
            </a:r>
            <a:r>
              <a:rPr lang="ru-RU" sz="1300" dirty="0"/>
              <a:t>, 17», военный госпиталь</a:t>
            </a:r>
          </a:p>
          <a:p>
            <a:pPr>
              <a:lnSpc>
                <a:spcPts val="1100"/>
              </a:lnSpc>
            </a:pPr>
            <a:r>
              <a:rPr lang="ru-RU" sz="1300" b="1" dirty="0"/>
              <a:t>В направлении  </a:t>
            </a:r>
            <a:r>
              <a:rPr lang="ru-RU" sz="1300" dirty="0"/>
              <a:t>ул. </a:t>
            </a:r>
            <a:r>
              <a:rPr lang="ru-RU" sz="1300" dirty="0" err="1"/>
              <a:t>Даумана</a:t>
            </a:r>
            <a:r>
              <a:rPr lang="ru-RU" sz="1300" dirty="0"/>
              <a:t>, </a:t>
            </a:r>
          </a:p>
          <a:p>
            <a:pPr>
              <a:lnSpc>
                <a:spcPts val="1100"/>
              </a:lnSpc>
            </a:pPr>
            <a:r>
              <a:rPr lang="ru-RU" sz="1300" dirty="0"/>
              <a:t>ул. </a:t>
            </a:r>
            <a:r>
              <a:rPr lang="ru-RU" sz="1300" dirty="0" err="1"/>
              <a:t>Сторожовская</a:t>
            </a:r>
            <a:r>
              <a:rPr lang="ru-RU" sz="1300" dirty="0"/>
              <a:t>, </a:t>
            </a:r>
            <a:r>
              <a:rPr lang="ru-RU" sz="1300" dirty="0" err="1"/>
              <a:t>пр.Победителей</a:t>
            </a:r>
            <a:r>
              <a:rPr lang="ru-RU" sz="1300" dirty="0"/>
              <a:t>, </a:t>
            </a:r>
          </a:p>
          <a:p>
            <a:pPr>
              <a:lnSpc>
                <a:spcPts val="1100"/>
              </a:lnSpc>
            </a:pPr>
            <a:r>
              <a:rPr lang="ru-RU" sz="1300" dirty="0"/>
              <a:t>музея Истории ВОВ, гостиницы «Планета»</a:t>
            </a:r>
          </a:p>
        </p:txBody>
      </p:sp>
      <p:pic>
        <p:nvPicPr>
          <p:cNvPr id="18" name="Рисунок 17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17157" y="5015982"/>
            <a:ext cx="634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Машерова пр-т.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337"/>
            <a:ext cx="3407664" cy="257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64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717"/>
          <a:stretch/>
        </p:blipFill>
        <p:spPr>
          <a:xfrm>
            <a:off x="0" y="300038"/>
            <a:ext cx="10691813" cy="494862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345906" y="193953"/>
            <a:ext cx="5093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                                                      БИЛБОРДЫ 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4х8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86337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926487" y="5532011"/>
            <a:ext cx="2126841" cy="1629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sz="1300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Билборд</a:t>
            </a: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4х8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правая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внутренняя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есть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74024" y="5548697"/>
            <a:ext cx="3604416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  <a:br>
              <a:rPr lang="en-US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300" dirty="0"/>
              <a:t>ст. м. Пушкинская, пр. Пушкина, ул. Притыцкого, гостиница «Орбита», кинотеатр «Аврора», </a:t>
            </a:r>
            <a:r>
              <a:rPr lang="ru-RU" sz="1300" dirty="0" err="1"/>
              <a:t>McDonald's</a:t>
            </a:r>
            <a:r>
              <a:rPr lang="ru-RU" sz="1300" dirty="0"/>
              <a:t>, </a:t>
            </a:r>
            <a:r>
              <a:rPr lang="ru-RU" sz="1300" dirty="0" err="1"/>
              <a:t>Burger</a:t>
            </a:r>
            <a:r>
              <a:rPr lang="ru-RU" sz="1300" dirty="0"/>
              <a:t> </a:t>
            </a:r>
            <a:r>
              <a:rPr lang="ru-RU" sz="1300" dirty="0" err="1"/>
              <a:t>King</a:t>
            </a:r>
            <a:r>
              <a:rPr lang="ru-RU" sz="1300" dirty="0"/>
              <a:t>, </a:t>
            </a:r>
            <a:r>
              <a:rPr lang="ru-RU" sz="1300" dirty="0" err="1"/>
              <a:t>Приорбанк</a:t>
            </a:r>
            <a:r>
              <a:rPr lang="ru-RU" sz="1300" dirty="0"/>
              <a:t>, МТБанк, Раковский </a:t>
            </a:r>
            <a:r>
              <a:rPr lang="ru-RU" sz="1300" dirty="0" err="1"/>
              <a:t>кирмаш</a:t>
            </a:r>
            <a:r>
              <a:rPr lang="ru-RU" sz="1300" dirty="0"/>
              <a:t>, магазины «Соседи», «</a:t>
            </a:r>
            <a:r>
              <a:rPr lang="ru-RU" sz="1300" dirty="0" err="1"/>
              <a:t>Виталюр</a:t>
            </a:r>
            <a:r>
              <a:rPr lang="ru-RU" sz="1300" dirty="0"/>
              <a:t>», Ледовый Дворец, ТРЦ «</a:t>
            </a:r>
            <a:r>
              <a:rPr lang="ru-RU" sz="1300" dirty="0" err="1"/>
              <a:t>Тивали</a:t>
            </a:r>
            <a:r>
              <a:rPr lang="ru-RU" sz="1300" dirty="0"/>
              <a:t>», отель «</a:t>
            </a:r>
            <a:r>
              <a:rPr lang="en-US" sz="1300" dirty="0"/>
              <a:t>Bon Hotel</a:t>
            </a:r>
            <a:r>
              <a:rPr lang="ru-RU" sz="1300" dirty="0"/>
              <a:t>»</a:t>
            </a:r>
          </a:p>
          <a:p>
            <a:pPr>
              <a:lnSpc>
                <a:spcPts val="1100"/>
              </a:lnSpc>
            </a:pPr>
            <a:r>
              <a:rPr lang="ru-RU" sz="1300" b="1" dirty="0"/>
              <a:t>В направлении </a:t>
            </a:r>
            <a:r>
              <a:rPr lang="ru-RU" sz="1300" dirty="0"/>
              <a:t>пр. Жукова, </a:t>
            </a:r>
            <a:r>
              <a:rPr lang="ru-RU" sz="1300" dirty="0" err="1"/>
              <a:t>ул.Одоевского</a:t>
            </a:r>
            <a:r>
              <a:rPr lang="ru-RU" sz="1300" dirty="0"/>
              <a:t>, </a:t>
            </a:r>
            <a:r>
              <a:rPr lang="ru-RU" sz="1300" dirty="0" err="1"/>
              <a:t>ул.Кальварийская</a:t>
            </a:r>
            <a:r>
              <a:rPr lang="ru-RU" sz="1300" dirty="0"/>
              <a:t>, </a:t>
            </a:r>
            <a:r>
              <a:rPr lang="ru-RU" sz="1300" dirty="0" err="1"/>
              <a:t>миниполиса</a:t>
            </a:r>
            <a:r>
              <a:rPr lang="ru-RU" sz="1300" dirty="0"/>
              <a:t> «Каскад»</a:t>
            </a:r>
          </a:p>
        </p:txBody>
      </p:sp>
      <p:pic>
        <p:nvPicPr>
          <p:cNvPr id="18" name="Рисунок 17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17156" y="5015982"/>
            <a:ext cx="655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Пушкинская ст.м.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337"/>
            <a:ext cx="3407664" cy="257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41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1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88" b="11514"/>
          <a:stretch/>
        </p:blipFill>
        <p:spPr>
          <a:xfrm>
            <a:off x="0" y="357188"/>
            <a:ext cx="10691813" cy="48291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122506" y="193953"/>
            <a:ext cx="547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                                                        БИЛБОРДЫ  </a:t>
            </a:r>
            <a:r>
              <a:rPr lang="en-US" dirty="0">
                <a:solidFill>
                  <a:schemeClr val="bg1"/>
                </a:solidFill>
              </a:rPr>
              <a:t>| </a:t>
            </a:r>
            <a:r>
              <a:rPr lang="ru-RU" dirty="0">
                <a:solidFill>
                  <a:schemeClr val="bg1"/>
                </a:solidFill>
              </a:rPr>
              <a:t> 4х8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86337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861174" y="5522680"/>
            <a:ext cx="2847537" cy="1475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sz="1300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Билборд</a:t>
            </a: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4х8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правая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внутренняя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: есть</a:t>
            </a:r>
          </a:p>
        </p:txBody>
      </p:sp>
      <p:pic>
        <p:nvPicPr>
          <p:cNvPr id="18" name="Рисунок 17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17156" y="5015982"/>
            <a:ext cx="655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Калинина </a:t>
            </a:r>
            <a:r>
              <a:rPr lang="ru-RU" b="1" dirty="0" err="1">
                <a:solidFill>
                  <a:schemeClr val="bg1"/>
                </a:solidFill>
              </a:rPr>
              <a:t>пл</a:t>
            </a:r>
            <a:r>
              <a:rPr lang="en-US" b="1" dirty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337"/>
            <a:ext cx="3407664" cy="25755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73274" y="5522680"/>
            <a:ext cx="360521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  <a:br>
              <a:rPr lang="en-US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пл. Калинина</a:t>
            </a: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Ботанический сад, парк Челюскинцев, ст.м. Парк Челюскинцев, 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ЖК«Челюскинцев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часовой завод «Луч», 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БЦ«Тайм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главный офис МТС, ресторан «Васильки», лаборатория «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Синэво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 Академия искусств, Белорусский народный банк, 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Беларусбанк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, Альфа-банк, 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Приорбанк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, БГАТУ, салон «</a:t>
            </a:r>
            <a:r>
              <a:rPr lang="en-US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Harley Davidson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>
              <a:lnSpc>
                <a:spcPts val="1100"/>
              </a:lnSpc>
            </a:pPr>
            <a:r>
              <a:rPr lang="ru-RU" sz="1300" b="1" dirty="0"/>
              <a:t>В направлении </a:t>
            </a:r>
            <a:r>
              <a:rPr lang="ru-RU" sz="1300" dirty="0"/>
              <a:t>киностудии «Беларусьфильм», ст. м. Восток, ТРЦ «</a:t>
            </a:r>
            <a:r>
              <a:rPr lang="en-US" sz="1300" dirty="0"/>
              <a:t>Dana Mall</a:t>
            </a:r>
            <a:r>
              <a:rPr lang="ru-RU" sz="1300" dirty="0"/>
              <a:t>», Национальной библиотеки, ЖК «Маяк Минска»</a:t>
            </a:r>
          </a:p>
        </p:txBody>
      </p:sp>
    </p:spTree>
    <p:extLst>
      <p:ext uri="{BB962C8B-B14F-4D97-AF65-F5344CB8AC3E}">
        <p14:creationId xmlns:p14="http://schemas.microsoft.com/office/powerpoint/2010/main" val="526615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1500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51" b="13051"/>
          <a:stretch/>
        </p:blipFill>
        <p:spPr>
          <a:xfrm>
            <a:off x="0" y="400050"/>
            <a:ext cx="10691813" cy="48291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477069" y="193953"/>
            <a:ext cx="512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                                                       БИЛБОРДЫ 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4х8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86337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907826" y="5504020"/>
            <a:ext cx="2172934" cy="1475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sz="1300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Билборд</a:t>
            </a: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4х8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правая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внутренняя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: есть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4843" y="5504020"/>
            <a:ext cx="368789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  <a:br>
              <a:rPr lang="en-US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300" dirty="0"/>
              <a:t>ст. м. Восток, Национальная библиотека, </a:t>
            </a:r>
          </a:p>
          <a:p>
            <a:pPr>
              <a:lnSpc>
                <a:spcPts val="1100"/>
              </a:lnSpc>
            </a:pPr>
            <a:r>
              <a:rPr lang="ru-RU" sz="1300" dirty="0"/>
              <a:t>ТРЦ «</a:t>
            </a:r>
            <a:r>
              <a:rPr lang="ru-RU" sz="1300" dirty="0" err="1"/>
              <a:t>Dana</a:t>
            </a:r>
            <a:r>
              <a:rPr lang="ru-RU" sz="1300" dirty="0"/>
              <a:t> </a:t>
            </a:r>
            <a:r>
              <a:rPr lang="ru-RU" sz="1300" dirty="0" err="1"/>
              <a:t>Mall</a:t>
            </a:r>
            <a:r>
              <a:rPr lang="ru-RU" sz="1300" dirty="0"/>
              <a:t>», гипермаркет «</a:t>
            </a:r>
            <a:r>
              <a:rPr lang="en-US" sz="1300" dirty="0"/>
              <a:t>Green</a:t>
            </a:r>
            <a:r>
              <a:rPr lang="ru-RU" sz="1300" dirty="0"/>
              <a:t>», </a:t>
            </a:r>
          </a:p>
          <a:p>
            <a:pPr>
              <a:lnSpc>
                <a:spcPts val="1100"/>
              </a:lnSpc>
            </a:pPr>
            <a:r>
              <a:rPr lang="ru-RU" sz="1300" dirty="0"/>
              <a:t>ЖК «Маяк Минска», ТЦ «Счастье», БЦ/ТЦ «Александров пассаж»,  Институт современных знаний, ресторан «</a:t>
            </a:r>
            <a:r>
              <a:rPr lang="en-US" sz="1300" dirty="0"/>
              <a:t>Wood &amp; Fire</a:t>
            </a:r>
            <a:r>
              <a:rPr lang="ru-RU" sz="1300" dirty="0"/>
              <a:t>», </a:t>
            </a:r>
            <a:r>
              <a:rPr lang="ru-RU" sz="1300" dirty="0" err="1"/>
              <a:t>Технобанк</a:t>
            </a:r>
            <a:r>
              <a:rPr lang="ru-RU" sz="1300" dirty="0"/>
              <a:t>, </a:t>
            </a:r>
            <a:r>
              <a:rPr lang="ru-RU" sz="1300" dirty="0" err="1"/>
              <a:t>Беларусбанк</a:t>
            </a:r>
            <a:endParaRPr lang="ru-RU" sz="1300" dirty="0"/>
          </a:p>
          <a:p>
            <a:pPr>
              <a:lnSpc>
                <a:spcPts val="11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В направлении 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центра города, </a:t>
            </a:r>
          </a:p>
          <a:p>
            <a:pPr>
              <a:lnSpc>
                <a:spcPts val="1100"/>
              </a:lnSpc>
            </a:pP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парка Челюскинцев, Ботанического сада, </a:t>
            </a:r>
          </a:p>
          <a:p>
            <a:pPr>
              <a:lnSpc>
                <a:spcPts val="1100"/>
              </a:lnSpc>
            </a:pP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ст. м. Академия наук, Национальной академии наук, 1-ой городской больницы, Академии искусств, БГУИР, БНТУ</a:t>
            </a:r>
            <a:endParaRPr lang="ru-RU" sz="1400" dirty="0"/>
          </a:p>
        </p:txBody>
      </p:sp>
      <p:pic>
        <p:nvPicPr>
          <p:cNvPr id="18" name="Рисунок 17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17156" y="5015982"/>
            <a:ext cx="655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Независимости пр-т.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4115"/>
            <a:ext cx="3407664" cy="25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24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12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58" b="22111"/>
          <a:stretch/>
        </p:blipFill>
        <p:spPr>
          <a:xfrm>
            <a:off x="0" y="101252"/>
            <a:ext cx="10691813" cy="518512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345906" y="193953"/>
            <a:ext cx="5020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 БИЛБОРДЫ 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3х12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86337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917157" y="5014020"/>
            <a:ext cx="634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Независимости пр-т № 1, въезд в город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917157" y="5549161"/>
            <a:ext cx="2138410" cy="1475966"/>
          </a:xfrm>
          <a:prstGeom prst="rect">
            <a:avLst/>
          </a:prstGeom>
          <a:noFill/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sz="1300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Билборд</a:t>
            </a: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3х12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правая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внешняя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нет</a:t>
            </a:r>
          </a:p>
        </p:txBody>
      </p:sp>
      <p:pic>
        <p:nvPicPr>
          <p:cNvPr id="16" name="Рисунок 15">
            <a:hlinkClick r:id="rId5" tooltip="Перейти на сайт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337"/>
            <a:ext cx="3407664" cy="25786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70976" y="5549161"/>
            <a:ext cx="3781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  <a:br>
              <a:rPr lang="en-US" altLang="ru-RU" sz="14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ст. м. Борисовский тракт, ст. м. Уручье, м-н Уручье, м-н Новая боровая, БЦ «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Футурис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БЦ «XXI век», БЦ «Порт», ТЦ «Спектр», ТЦ «Корона», строительный гипермаркет «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Mile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БНТУ, Центр греко-римской борьбы, АЗС «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Белоруснефть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</a:p>
          <a:p>
            <a:pPr>
              <a:lnSpc>
                <a:spcPts val="12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АЗС «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Лукоил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McDonalds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ts val="12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Дорога из аэропорта «Минск-2».</a:t>
            </a:r>
          </a:p>
          <a:p>
            <a:pPr>
              <a:lnSpc>
                <a:spcPts val="12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В направлении 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ст. м. Восток, ТРЦ «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Dana Mall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Национальной библиотеки, ЖК «Маяк Минска»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427185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20"/>
          <a:stretch/>
        </p:blipFill>
        <p:spPr>
          <a:xfrm>
            <a:off x="0" y="306277"/>
            <a:ext cx="10691813" cy="49606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113176" y="193953"/>
            <a:ext cx="548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                                                        БИЛБОРДЫ 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4х8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86337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935818" y="5504020"/>
            <a:ext cx="2117510" cy="1475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sz="1300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Билборд</a:t>
            </a: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4х8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правая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внутренняя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нет</a:t>
            </a:r>
          </a:p>
        </p:txBody>
      </p:sp>
      <p:pic>
        <p:nvPicPr>
          <p:cNvPr id="18" name="Рисунок 1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17156" y="5015982"/>
            <a:ext cx="655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Орловская </a:t>
            </a:r>
            <a:r>
              <a:rPr lang="ru-RU" b="1" dirty="0" err="1">
                <a:solidFill>
                  <a:schemeClr val="bg1"/>
                </a:solidFill>
              </a:rPr>
              <a:t>ул</a:t>
            </a:r>
            <a:r>
              <a:rPr lang="en-US" b="1" dirty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4115"/>
            <a:ext cx="3407664" cy="25755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36324" y="5504020"/>
            <a:ext cx="386500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</a:p>
          <a:p>
            <a:pPr>
              <a:lnSpc>
                <a:spcPts val="1100"/>
              </a:lnSpc>
            </a:pPr>
            <a:r>
              <a:rPr lang="ru-RU" sz="1300" dirty="0"/>
              <a:t>ТРЦ «</a:t>
            </a:r>
            <a:r>
              <a:rPr lang="en-US" sz="1300" dirty="0"/>
              <a:t>Palazzo</a:t>
            </a:r>
            <a:r>
              <a:rPr lang="ru-RU" sz="1300" dirty="0"/>
              <a:t>», автосалоны «Тойота центр Минск», «</a:t>
            </a:r>
            <a:r>
              <a:rPr lang="en-US" sz="1300" dirty="0" err="1"/>
              <a:t>Geely</a:t>
            </a:r>
            <a:r>
              <a:rPr lang="ru-RU" sz="1300" dirty="0"/>
              <a:t>», «Энергия </a:t>
            </a:r>
            <a:r>
              <a:rPr lang="ru-RU" sz="1300" dirty="0" err="1"/>
              <a:t>ГбмХ</a:t>
            </a:r>
            <a:r>
              <a:rPr lang="ru-RU" sz="1300" dirty="0"/>
              <a:t>» (</a:t>
            </a:r>
            <a:r>
              <a:rPr lang="en-US" sz="1300" dirty="0"/>
              <a:t>Mercedes-Benz)</a:t>
            </a:r>
            <a:r>
              <a:rPr lang="ru-RU" sz="1300" dirty="0"/>
              <a:t>, </a:t>
            </a:r>
          </a:p>
          <a:p>
            <a:pPr>
              <a:lnSpc>
                <a:spcPts val="1100"/>
              </a:lnSpc>
            </a:pPr>
            <a:r>
              <a:rPr lang="ru-RU" sz="1300" dirty="0"/>
              <a:t>ТРЦ «Корона Замок»,  посольство Казахстана, посольство Туркменистана, НВЦ «</a:t>
            </a:r>
            <a:r>
              <a:rPr lang="ru-RU" sz="1300" dirty="0" err="1"/>
              <a:t>БелЭкспо</a:t>
            </a:r>
            <a:r>
              <a:rPr lang="ru-RU" sz="1300" dirty="0"/>
              <a:t>», </a:t>
            </a:r>
          </a:p>
          <a:p>
            <a:pPr>
              <a:lnSpc>
                <a:spcPts val="1100"/>
              </a:lnSpc>
            </a:pP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Дворец</a:t>
            </a: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/>
              <a:t>Независимости, Площадь Государственного флага, центр тенниса, Дом гребли, Дом футбола, парк  «Dreamland», </a:t>
            </a:r>
            <a:r>
              <a:rPr lang="en-US" sz="1300" dirty="0"/>
              <a:t>Falcon Club</a:t>
            </a:r>
            <a:r>
              <a:rPr lang="ru-RU" sz="1300" dirty="0"/>
              <a:t>, отель «</a:t>
            </a:r>
            <a:r>
              <a:rPr lang="en-US" sz="1300" dirty="0"/>
              <a:t>Marriot</a:t>
            </a:r>
            <a:r>
              <a:rPr lang="ru-RU" sz="1300" dirty="0"/>
              <a:t>», </a:t>
            </a:r>
          </a:p>
          <a:p>
            <a:pPr>
              <a:lnSpc>
                <a:spcPts val="1100"/>
              </a:lnSpc>
            </a:pPr>
            <a:r>
              <a:rPr lang="ru-RU" sz="1300" dirty="0"/>
              <a:t>ул. Тимирязева, м-н Веснянка</a:t>
            </a:r>
          </a:p>
          <a:p>
            <a:pPr>
              <a:lnSpc>
                <a:spcPts val="1100"/>
              </a:lnSpc>
            </a:pPr>
            <a:r>
              <a:rPr lang="ru-RU" sz="1300" b="1" dirty="0"/>
              <a:t>В направлении</a:t>
            </a:r>
            <a:r>
              <a:rPr lang="ru-RU" sz="1300" dirty="0"/>
              <a:t> ст.м. Пушкинская, пр. Пушкина, </a:t>
            </a:r>
          </a:p>
          <a:p>
            <a:pPr>
              <a:lnSpc>
                <a:spcPts val="1100"/>
              </a:lnSpc>
            </a:pPr>
            <a:r>
              <a:rPr lang="ru-RU" sz="1300" dirty="0"/>
              <a:t>ул. Притыцкого, кинотеатра «Аврора», Ледового Дворца</a:t>
            </a:r>
          </a:p>
        </p:txBody>
      </p:sp>
    </p:spTree>
    <p:extLst>
      <p:ext uri="{BB962C8B-B14F-4D97-AF65-F5344CB8AC3E}">
        <p14:creationId xmlns:p14="http://schemas.microsoft.com/office/powerpoint/2010/main" val="1642844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38"/>
          <a:stretch/>
        </p:blipFill>
        <p:spPr>
          <a:xfrm>
            <a:off x="0" y="67979"/>
            <a:ext cx="10691813" cy="51349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271796" y="193953"/>
            <a:ext cx="532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                                                        БИЛБОРДЫ 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4х8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86337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917157" y="5522681"/>
            <a:ext cx="2154459" cy="1475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sz="1300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Билборд</a:t>
            </a: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4х8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правая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внутренняя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есть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77264" y="5512700"/>
            <a:ext cx="3289045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  <a:br>
              <a:rPr lang="en-US" altLang="ru-RU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300" dirty="0"/>
              <a:t>БЦ «Парус», Приборостроительный институт, ул. </a:t>
            </a:r>
            <a:r>
              <a:rPr lang="ru-RU" sz="1300" dirty="0" err="1"/>
              <a:t>Мележа</a:t>
            </a:r>
            <a:r>
              <a:rPr lang="ru-RU" sz="1300" dirty="0"/>
              <a:t>, </a:t>
            </a:r>
            <a:r>
              <a:rPr lang="ru-RU" sz="1300" dirty="0" err="1"/>
              <a:t>Беларусбанк</a:t>
            </a:r>
            <a:r>
              <a:rPr lang="ru-RU" sz="1300" dirty="0"/>
              <a:t>, </a:t>
            </a:r>
            <a:r>
              <a:rPr lang="ru-RU" sz="1300" dirty="0" err="1"/>
              <a:t>Приорбанк</a:t>
            </a:r>
            <a:r>
              <a:rPr lang="ru-RU" sz="1300" dirty="0"/>
              <a:t>,  Альфа-банк, магазин «Соседи», посольство Австрии, Севастопольский парк</a:t>
            </a:r>
          </a:p>
          <a:p>
            <a:pPr>
              <a:lnSpc>
                <a:spcPts val="1100"/>
              </a:lnSpc>
            </a:pPr>
            <a:r>
              <a:rPr lang="ru-RU" sz="1300" b="1" dirty="0"/>
              <a:t>В направлении </a:t>
            </a:r>
            <a:r>
              <a:rPr lang="ru-RU" sz="1300" dirty="0"/>
              <a:t>м-на Зеленый луг, МКАД, </a:t>
            </a:r>
            <a:endParaRPr lang="en-US" sz="1300" dirty="0"/>
          </a:p>
          <a:p>
            <a:pPr>
              <a:lnSpc>
                <a:spcPts val="1100"/>
              </a:lnSpc>
            </a:pPr>
            <a:r>
              <a:rPr lang="ru-RU" sz="1300" dirty="0"/>
              <a:t>ТРЦ «</a:t>
            </a:r>
            <a:r>
              <a:rPr lang="ru-RU" sz="1300" dirty="0" err="1"/>
              <a:t>Экспобел</a:t>
            </a:r>
            <a:r>
              <a:rPr lang="ru-RU" sz="1300" dirty="0"/>
              <a:t>», гипермаркета «</a:t>
            </a:r>
            <a:r>
              <a:rPr lang="en-US" sz="1300" dirty="0" err="1"/>
              <a:t>Bigzz</a:t>
            </a:r>
            <a:r>
              <a:rPr lang="ru-RU" sz="1300" dirty="0"/>
              <a:t>», автосалона «Атлант-М Боровая» (</a:t>
            </a:r>
            <a:r>
              <a:rPr lang="en-US" sz="1300" dirty="0"/>
              <a:t>Ford</a:t>
            </a:r>
            <a:r>
              <a:rPr lang="ru-RU" sz="1300" dirty="0"/>
              <a:t>), </a:t>
            </a:r>
          </a:p>
          <a:p>
            <a:pPr>
              <a:lnSpc>
                <a:spcPts val="1100"/>
              </a:lnSpc>
            </a:pPr>
            <a:r>
              <a:rPr lang="ru-RU" sz="1300" dirty="0"/>
              <a:t>д. </a:t>
            </a:r>
            <a:r>
              <a:rPr lang="ru-RU" sz="1300" dirty="0" err="1"/>
              <a:t>Боровляны</a:t>
            </a:r>
            <a:endParaRPr lang="ru-RU" sz="1300" dirty="0"/>
          </a:p>
        </p:txBody>
      </p:sp>
      <p:pic>
        <p:nvPicPr>
          <p:cNvPr id="18" name="Рисунок 1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17156" y="5015982"/>
            <a:ext cx="655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Логойский тракт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337"/>
            <a:ext cx="3407664" cy="25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76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677"/>
          <a:stretch/>
        </p:blipFill>
        <p:spPr>
          <a:xfrm>
            <a:off x="0" y="561649"/>
            <a:ext cx="10691813" cy="47104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122506" y="193953"/>
            <a:ext cx="5243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                                                       БИЛБОРДЫ 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3х12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86337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917157" y="5552340"/>
            <a:ext cx="2237586" cy="1475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sz="1300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Билборд</a:t>
            </a: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3х12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левая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внешняя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: нет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17157" y="5015982"/>
            <a:ext cx="634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Независимости пр-т № 1, выезд из города</a:t>
            </a:r>
          </a:p>
        </p:txBody>
      </p:sp>
      <p:pic>
        <p:nvPicPr>
          <p:cNvPr id="18" name="Рисунок 17">
            <a:hlinkClick r:id="rId5" tooltip="Перейти на сайт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337"/>
            <a:ext cx="3407664" cy="25786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73256" y="5527065"/>
            <a:ext cx="3815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  <a:br>
              <a:rPr lang="en-US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ст. м. Борисовский тракт, ст. м. Уручье, м-н Уручье, </a:t>
            </a:r>
          </a:p>
          <a:p>
            <a:pPr>
              <a:lnSpc>
                <a:spcPts val="12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м-н Новая боровая, БЦ «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Футурис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БЦ «XXI век», БЦ «Порт», ТЦ «Спектр», ТЦ «Корона», строительный гипермаркет «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Mile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БНТУ, Центр греко-римской борьбы, АЗС «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Белоруснефть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</a:p>
          <a:p>
            <a:pPr>
              <a:lnSpc>
                <a:spcPts val="12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АЗС «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Лукоил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McDonalds</a:t>
            </a:r>
            <a:endParaRPr lang="ru-RU" sz="13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В направлении 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дворца спорта «Уручье»,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центра «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Sporting Club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автоцентров «Автосалон-АВ»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 (Audi)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«Атлант-М» (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Volkswagen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), «Атлант-М» (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KIA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), "Тойота Центр Минск Восток», «Лексус-Минск»,</a:t>
            </a:r>
            <a:endParaRPr lang="en-US" sz="13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аэропорта «Минск-2»</a:t>
            </a:r>
            <a:endParaRPr lang="ru-RU" altLang="ru-RU" sz="13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295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347"/>
          <a:stretch/>
        </p:blipFill>
        <p:spPr>
          <a:xfrm>
            <a:off x="0" y="250028"/>
            <a:ext cx="10691813" cy="48506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86337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917157" y="5537658"/>
            <a:ext cx="2237586" cy="1475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sz="1300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Билборд</a:t>
            </a: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3х12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правая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внешняя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нет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17157" y="5015982"/>
            <a:ext cx="634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Независимости пр-т № 2, выезд из города</a:t>
            </a:r>
          </a:p>
        </p:txBody>
      </p:sp>
      <p:pic>
        <p:nvPicPr>
          <p:cNvPr id="18" name="Рисунок 17">
            <a:hlinkClick r:id="rId5" tooltip="Перейти на сайт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337"/>
            <a:ext cx="3407664" cy="25786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82400" y="5523459"/>
            <a:ext cx="3815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  <a:br>
              <a:rPr lang="en-US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ст. м. Борисовский тракт, ст. м. Уручье, м-н Уручье, </a:t>
            </a:r>
          </a:p>
          <a:p>
            <a:pPr>
              <a:lnSpc>
                <a:spcPts val="12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м-н Новая боровая, БЦ «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Футурис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БЦ «XXI век», БЦ «Порт», ТЦ «Спектр», ТЦ «Корона», строительный гипермаркет «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Mile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БНТУ, Центр греко-римской борьбы, АЗС «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Белоруснефть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</a:p>
          <a:p>
            <a:pPr>
              <a:lnSpc>
                <a:spcPts val="12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АЗС «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Лукоил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McDonalds</a:t>
            </a:r>
            <a:endParaRPr lang="ru-RU" sz="13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В направлении 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дворца спорта «Уручье»,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центра «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Sporting Club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автоцентров «Автосалон-АВ»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 (Audi)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«Атлант-М» (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Volkswagen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), «Атлант-М» (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KIA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), "Тойота Центр Минск Восток», «Лексус-Минск»,</a:t>
            </a:r>
            <a:endParaRPr lang="en-US" sz="13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аэропорта «Минск-2»</a:t>
            </a:r>
            <a:endParaRPr lang="ru-RU" altLang="ru-RU" sz="13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91879" y="193953"/>
            <a:ext cx="536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                                                      БИЛБОРДЫ 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3х12 м</a:t>
            </a:r>
          </a:p>
        </p:txBody>
      </p:sp>
    </p:spTree>
    <p:extLst>
      <p:ext uri="{BB962C8B-B14F-4D97-AF65-F5344CB8AC3E}">
        <p14:creationId xmlns:p14="http://schemas.microsoft.com/office/powerpoint/2010/main" val="1858446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colorTemperature colorTemp="6700"/>
                    </a14:imgEffect>
                    <a14:imgEffect>
                      <a14:saturation sat="120000"/>
                    </a14:imgEffect>
                    <a14:imgEffect>
                      <a14:brightnessContrast bright="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26" b="12577"/>
          <a:stretch/>
        </p:blipFill>
        <p:spPr>
          <a:xfrm>
            <a:off x="0" y="428625"/>
            <a:ext cx="10691813" cy="48291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86337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917157" y="5553246"/>
            <a:ext cx="2154459" cy="1629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altLang="ru-RU" sz="1300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Билборд</a:t>
            </a: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3х12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левая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внешняя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нет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17157" y="5015982"/>
            <a:ext cx="634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Независимости пр-т № 2, въезд в город</a:t>
            </a:r>
          </a:p>
        </p:txBody>
      </p:sp>
      <p:pic>
        <p:nvPicPr>
          <p:cNvPr id="18" name="Рисунок 17">
            <a:hlinkClick r:id="rId5" tooltip="Перейти на сайт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1067"/>
            <a:ext cx="3407664" cy="25786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70976" y="5549161"/>
            <a:ext cx="3781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  <a:br>
              <a:rPr lang="en-US" altLang="ru-RU" sz="14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ст. м. Борисовский тракт, ст. м. Уручье, м-н Уручье, м-н Новая боровая, БЦ «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Футурис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БЦ «XXI век», БЦ «Порт», ТЦ «Спектр», ТЦ «Корона», строительный гипермаркет «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Mile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БНТУ, Центр греко-римской борьбы, АЗС «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Белоруснефть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</a:p>
          <a:p>
            <a:pPr>
              <a:lnSpc>
                <a:spcPts val="12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АЗС «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Лукоил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McDonalds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ts val="12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Дорога из аэропорта «Минск-2».</a:t>
            </a:r>
          </a:p>
          <a:p>
            <a:pPr>
              <a:lnSpc>
                <a:spcPts val="12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В направлении 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ст. м. Восток, ТРЦ «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Dana Mall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Национальной библиотеки, ЖК «Маяк Минска»</a:t>
            </a:r>
            <a:endParaRPr lang="ru-RU" sz="1300" dirty="0"/>
          </a:p>
        </p:txBody>
      </p:sp>
      <p:sp>
        <p:nvSpPr>
          <p:cNvPr id="15" name="TextBox 14"/>
          <p:cNvSpPr txBox="1"/>
          <p:nvPr/>
        </p:nvSpPr>
        <p:spPr>
          <a:xfrm>
            <a:off x="5085184" y="193953"/>
            <a:ext cx="5313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                                                       БИЛБОРДЫ 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3х12 м</a:t>
            </a:r>
          </a:p>
        </p:txBody>
      </p:sp>
    </p:spTree>
    <p:extLst>
      <p:ext uri="{BB962C8B-B14F-4D97-AF65-F5344CB8AC3E}">
        <p14:creationId xmlns:p14="http://schemas.microsoft.com/office/powerpoint/2010/main" val="3743120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20000"/>
                    </a14:imgEffect>
                    <a14:imgEffect>
                      <a14:brightnessContrast bright="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274"/>
          <a:stretch/>
        </p:blipFill>
        <p:spPr>
          <a:xfrm>
            <a:off x="0" y="342693"/>
            <a:ext cx="10691813" cy="49151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870580" y="204627"/>
            <a:ext cx="549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                                                            БИЛБОРДЫ 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3х12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86337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917157" y="5548193"/>
            <a:ext cx="2175733" cy="1629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altLang="ru-RU" sz="1300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Билборд</a:t>
            </a: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3х12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правая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внешняя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нет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17157" y="5015982"/>
            <a:ext cx="634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Независимости пр-т № 3, въезд в город</a:t>
            </a:r>
          </a:p>
        </p:txBody>
      </p:sp>
      <p:pic>
        <p:nvPicPr>
          <p:cNvPr id="18" name="Рисунок 17">
            <a:hlinkClick r:id="rId5" tooltip="Перейти на сайт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337"/>
            <a:ext cx="3407664" cy="25786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70976" y="5549161"/>
            <a:ext cx="3781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  <a:br>
              <a:rPr lang="en-US" altLang="ru-RU" sz="14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ст. м. Борисовский тракт, ст. м. Уручье, м-н Уручье, м-н Новая боровая, БЦ «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Футурис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БЦ «XXI век», БЦ «Порт», ТЦ «Спектр», ТЦ «Корона», строительный гипермаркет «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Mile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БНТУ, Центр греко-римской борьбы, АЗС «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Белоруснефть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</a:p>
          <a:p>
            <a:pPr>
              <a:lnSpc>
                <a:spcPts val="12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АЗС «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Лукоил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McDonalds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ts val="12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Дорога из аэропорта «Минск-2».</a:t>
            </a:r>
          </a:p>
          <a:p>
            <a:pPr>
              <a:lnSpc>
                <a:spcPts val="12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В направлении 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ст. м. Восток, ТРЦ «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Dana Mall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Национальной библиотеки, ЖК «Маяк Минска»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503034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saturation sat="105000"/>
                    </a14:imgEffect>
                    <a14:imgEffect>
                      <a14:brightnessContrast bright="-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004"/>
          <a:stretch/>
        </p:blipFill>
        <p:spPr>
          <a:xfrm>
            <a:off x="0" y="152017"/>
            <a:ext cx="10691813" cy="499148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795935" y="216706"/>
            <a:ext cx="5561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                                                           БИЛБОРДЫ 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3х12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86337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917157" y="5569418"/>
            <a:ext cx="2166401" cy="1629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sz="1300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Билборд</a:t>
            </a: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3х12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левая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внешняя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нет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17157" y="5015982"/>
            <a:ext cx="634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Независимости пр-т № 3, выезд из города </a:t>
            </a:r>
          </a:p>
        </p:txBody>
      </p:sp>
      <p:pic>
        <p:nvPicPr>
          <p:cNvPr id="18" name="Рисунок 17">
            <a:hlinkClick r:id="rId5" tooltip="Перейти на сайт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0" y="4986337"/>
            <a:ext cx="3407664" cy="25786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82400" y="5523459"/>
            <a:ext cx="3815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  <a:br>
              <a:rPr lang="en-US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ст. м. Борисовский тракт, ст. м. Уручье, м-н Уручье, </a:t>
            </a:r>
          </a:p>
          <a:p>
            <a:pPr>
              <a:lnSpc>
                <a:spcPts val="12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м-н Новая боровая, БЦ «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Футурис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БЦ «XXI век», БЦ «Порт», ТЦ «Спектр», ТЦ «Корона», строительный гипермаркет «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Mile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БНТУ, Центр греко-римской борьбы, АЗС «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Белоруснефть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</a:p>
          <a:p>
            <a:pPr>
              <a:lnSpc>
                <a:spcPts val="12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АЗС «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Лукоил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McDonalds</a:t>
            </a:r>
            <a:endParaRPr lang="ru-RU" sz="13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В направлении 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дворца спорта «Уручье»,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центра «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Sporting Club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автоцентров «Автосалон-АВ»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 (Audi)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«Атлант-М» (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Volkswagen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), «Атлант-М» (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KIA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), "Тойота Центр Минск Восток», «Лексус-Минск»,</a:t>
            </a:r>
            <a:endParaRPr lang="en-US" sz="13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аэропорта «Минск-2»</a:t>
            </a:r>
            <a:endParaRPr lang="ru-RU" altLang="ru-RU" sz="13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801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saturation sat="105000"/>
                    </a14:imgEffect>
                    <a14:imgEffect>
                      <a14:brightnessContrast bright="-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878"/>
          <a:stretch/>
        </p:blipFill>
        <p:spPr>
          <a:xfrm>
            <a:off x="0" y="318865"/>
            <a:ext cx="10691813" cy="49389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982547" y="224672"/>
            <a:ext cx="5456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                                                          БИЛБОРДЫ 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3х12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86337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917157" y="5528369"/>
            <a:ext cx="2145315" cy="1629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sz="1300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Билборд</a:t>
            </a: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3х12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правая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внешняя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нет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Рисунок 15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17157" y="5015982"/>
            <a:ext cx="634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Независимости пр-т № 4, выезд из города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337"/>
            <a:ext cx="3407664" cy="25786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82400" y="5523459"/>
            <a:ext cx="3815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  <a:br>
              <a:rPr lang="en-US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ст. м. Борисовский тракт, ст. м. Уручье, м-н Уручье, </a:t>
            </a:r>
          </a:p>
          <a:p>
            <a:pPr>
              <a:lnSpc>
                <a:spcPts val="12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м-н Новая боровая, БЦ «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Футурис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БЦ «XXI век», БЦ «Порт», ТЦ «Спектр», ТЦ «Корона», строительный гипермаркет «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Mile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БНТУ, Центр греко-римской борьбы, АЗС «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Белоруснефть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</a:p>
          <a:p>
            <a:pPr>
              <a:lnSpc>
                <a:spcPts val="12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АЗС «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Лукоил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McDonalds</a:t>
            </a:r>
            <a:endParaRPr lang="ru-RU" sz="13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В направлении 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дворца спорта «Уручье»,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центра «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Sporting Club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автоцентров «Автосалон-АВ»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 (Audi)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«Атлант-М» (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Volkswagen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), «Атлант-М» (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KIA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), "Тойота Центр Минск Восток», «Лексус-Минск»,</a:t>
            </a:r>
            <a:endParaRPr lang="en-US" sz="13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аэропорта «Минск-2»</a:t>
            </a:r>
            <a:endParaRPr lang="ru-RU" altLang="ru-RU" sz="13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261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629"/>
          <a:stretch/>
        </p:blipFill>
        <p:spPr>
          <a:xfrm>
            <a:off x="0" y="152018"/>
            <a:ext cx="10691813" cy="513435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75853" y="197296"/>
            <a:ext cx="532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                                                        БИЛБОРДЫ 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3х12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86337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917157" y="5539832"/>
            <a:ext cx="2157072" cy="1629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sz="1300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Билборд</a:t>
            </a: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3х12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левая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внешняя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нет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Рисунок 15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17157" y="5015982"/>
            <a:ext cx="634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Независимости пр-т № 4, въезд в город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337"/>
            <a:ext cx="3407664" cy="25786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70976" y="5549161"/>
            <a:ext cx="3781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  <a:br>
              <a:rPr lang="en-US" altLang="ru-RU" sz="14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ст. м. Борисовский тракт, ст. м. Уручье, м-н Уручье, м-н Новая боровая, БЦ «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Футурис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БЦ «XXI век», БЦ «Порт», ТЦ «Спектр», ТЦ «Корона», строительный гипермаркет «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Mile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БНТУ, Центр греко-римской борьбы, АЗС «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Белоруснефть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</a:p>
          <a:p>
            <a:pPr>
              <a:lnSpc>
                <a:spcPts val="12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АЗС «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Лукоил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McDonalds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ts val="12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Дорога из аэропорта «Минск-2».</a:t>
            </a:r>
          </a:p>
          <a:p>
            <a:pPr>
              <a:lnSpc>
                <a:spcPts val="12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В направлении 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ст. м. Восток, ТРЦ «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Dana Mall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Национальной библиотеки, ЖК «Маяк Минска»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3441286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3477</TotalTime>
  <Words>2579</Words>
  <Application>Microsoft Office PowerPoint</Application>
  <PresentationFormat>Произвольный</PresentationFormat>
  <Paragraphs>324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Слесаренко Юрий Евгеньевич</dc:creator>
  <cp:lastModifiedBy>Малиновская Светлана Николаевна</cp:lastModifiedBy>
  <cp:revision>334</cp:revision>
  <cp:lastPrinted>2019-04-24T14:20:38Z</cp:lastPrinted>
  <dcterms:created xsi:type="dcterms:W3CDTF">2019-04-24T13:21:08Z</dcterms:created>
  <dcterms:modified xsi:type="dcterms:W3CDTF">2024-10-23T06:07:05Z</dcterms:modified>
</cp:coreProperties>
</file>