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67" r:id="rId3"/>
    <p:sldId id="258" r:id="rId4"/>
    <p:sldId id="257" r:id="rId5"/>
    <p:sldId id="273" r:id="rId6"/>
    <p:sldId id="259" r:id="rId7"/>
    <p:sldId id="261" r:id="rId8"/>
    <p:sldId id="268" r:id="rId9"/>
  </p:sldIdLst>
  <p:sldSz cx="10691813" cy="7559675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20" y="7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20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AB665-D630-4409-BEB5-24989A450BDC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849313"/>
            <a:ext cx="324485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A5017-63DC-4BF9-A7D4-CC4968AF08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3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A5017-63DC-4BF9-A7D4-CC4968AF087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86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1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2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9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76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6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4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36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9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00EDA-3B3E-490D-9ACC-AA81C8EF2B17}" type="datetimeFigureOut">
              <a:rPr lang="ru-RU" smtClean="0"/>
              <a:pPr/>
              <a:t>23.10.2024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9C4B-C8DD-4E37-BB74-8E0265502B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4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://colorexpo.by/construction/details?id=30&amp;q=AdvertisingConstructionSearch%5btype_id%5d=3&amp;AdvertisingConstructionSearch%5bsize_id%5d=&amp;AdvertisingConstructionSearch%5baddress%5d=&amp;AdvertisingConstructionSearch%5bfromDate%5d=&amp;AdvertisingConstructionSearch%5btoDate%5d=&amp;AdvertisingConstructionSearch%5bshowOnlyFreeConstructions%5d=0&amp;page-number=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4.jpeg"/><Relationship Id="rId4" Type="http://schemas.openxmlformats.org/officeDocument/2006/relationships/hyperlink" Target="http://colorexpo.by/construction/details?id=22&amp;q=AdvertisingConstructionSearch%5btype_id%5d=3&amp;AdvertisingConstructionSearch%5bsize_id%5d=&amp;AdvertisingConstructionSearch%5baddress%5d=&amp;AdvertisingConstructionSearch%5bfromDate%5d=&amp;AdvertisingConstructionSearch%5btoDate%5d=&amp;AdvertisingConstructionSearch%5bshowOnlyFreeConstructions%5d=0&amp;page-number=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lorexpo.by/construction/details?id=34&amp;q=AdvertisingConstructionSearch%5btype_id%5d=3&amp;AdvertisingConstructionSearch%5bsize_id%5d=&amp;AdvertisingConstructionSearch%5baddress%5d=%D0%BA%D0%BE%D0%BB%D0%B0%D1%81%D0%B0&amp;AdvertisingConstructionSearch%5bfromDate%5d=&amp;AdvertisingConstructionSearch%5btoDate%5d=&amp;AdvertisingConstructionSearch%5bshowOnlyFreeConstructions%5d=0&amp;page-number=1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colorexpo.by/construction/details?id=33&amp;q=AdvertisingConstructionSearch%5btype_id%5d=3&amp;AdvertisingConstructionSearch%5bsize_id%5d=&amp;AdvertisingConstructionSearch%5baddress%5d=%D0%BA%D0%BE%D0%BB%D0%B0%D1%81%D0%B0&amp;AdvertisingConstructionSearch%5bfromDate%5d=&amp;AdvertisingConstructionSearch%5btoDate%5d=&amp;AdvertisingConstructionSearch%5bshowOnlyFreeConstructions%5d=0&amp;page-number=1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hyperlink" Target="http://colorexpo.by/construction/details?id=33&amp;q=AdvertisingConstructionSearch%5btype_id%5d=3&amp;AdvertisingConstructionSearch%5bsize_id%5d=&amp;AdvertisingConstructionSearch%5baddress%5d=&amp;AdvertisingConstructionSearch%5bfromDate%5d=&amp;AdvertisingConstructionSearch%5btoDate%5d=&amp;AdvertisingConstructionSearch%5bshowOnlyFreeConstructions%5d=0&amp;page-number=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lorexpo.by/construction/details?id=38&amp;q=AdvertisingConstructionSearch%5btype_id%5d=3&amp;AdvertisingConstructionSearch%5bsize_id%5d=&amp;AdvertisingConstructionSearch%5baddress%5d=%D0%BA%D1%83%D0%BF%D0%B0&amp;AdvertisingConstructionSearch%5bfromDate%5d=&amp;AdvertisingConstructionSearch%5btoDate%5d=&amp;AdvertisingConstructionSearch%5bshowOnlyFreeConstructions%5d=0&amp;page-number=1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colorexpo.by/construction/details?id=37&amp;q=AdvertisingConstructionSearch%5btype_id%5d=3&amp;AdvertisingConstructionSearch%5bsize_id%5d=&amp;AdvertisingConstructionSearch%5baddress%5d=%D0%BA%D1%83%D0%BF%D0%B0&amp;AdvertisingConstructionSearch%5bfromDate%5d=&amp;AdvertisingConstructionSearch%5btoDate%5d=&amp;AdvertisingConstructionSearch%5bshowOnlyFreeConstructions%5d=0&amp;page-number=1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hyperlink" Target="http://colorexpo.by/construction/details?id=30&amp;q=AdvertisingConstructionSearch%5btype_id%5d=3&amp;AdvertisingConstructionSearch%5bsize_id%5d=&amp;AdvertisingConstructionSearch%5baddress%5d=&amp;AdvertisingConstructionSearch%5bfromDate%5d=&amp;AdvertisingConstructionSearch%5btoDate%5d=&amp;AdvertisingConstructionSearch%5bshowOnlyFreeConstructions%5d=0&amp;page-number=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hyperlink" Target="http://colorexpo.by/construction/details?id=32&amp;q=AdvertisingConstructionSearch%5btype_id%5d=3&amp;AdvertisingConstructionSearch%5bsize_id%5d=&amp;AdvertisingConstructionSearch%5baddress%5d=&amp;AdvertisingConstructionSearch%5bfromDate%5d=&amp;AdvertisingConstructionSearch%5btoDate%5d=&amp;AdvertisingConstructionSearch%5bshowOnlyFreeConstructions%5d=0&amp;page-number=4" TargetMode="Externa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lorexpo.by/construction/details?id=35&amp;q=AdvertisingConstructionSearch%5btype_id%5d=3&amp;AdvertisingConstructionSearch%5bsize_id%5d=&amp;AdvertisingConstructionSearch%5baddress%5d=%D0%BE%D1%80%D0%BB%D0%BE%D0%B2%D1%81%D0%BA&amp;AdvertisingConstructionSearch%5bfromDate%5d=&amp;AdvertisingConstructionSearch%5btoDate%5d=&amp;AdvertisingConstructionSearch%5bshowOnlyFreeConstructions%5d=0&amp;page-number=1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colorexpo.by/construction/details?id=36&amp;q=AdvertisingConstructionSearch%5btype_id%5d=3&amp;AdvertisingConstructionSearch%5bsize_id%5d=&amp;AdvertisingConstructionSearch%5baddress%5d=%D0%BE%D1%80%D0%BB%D0%BE%D0%B2%D1%81%D0%BA&amp;AdvertisingConstructionSearch%5bfromDate%5d=&amp;AdvertisingConstructionSearch%5btoDate%5d=&amp;AdvertisingConstructionSearch%5bshowOnlyFreeConstructions%5d=0&amp;page-number=1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4.jpeg"/><Relationship Id="rId4" Type="http://schemas.openxmlformats.org/officeDocument/2006/relationships/hyperlink" Target="http://colorexpo.by/construction/details?id=30&amp;q=AdvertisingConstructionSearch%5btype_id%5d=3&amp;AdvertisingConstructionSearch%5bsize_id%5d=&amp;AdvertisingConstructionSearch%5baddress%5d=&amp;AdvertisingConstructionSearch%5bfromDate%5d=&amp;AdvertisingConstructionSearch%5btoDate%5d=&amp;AdvertisingConstructionSearch%5bshowOnlyFreeConstructions%5d=0&amp;page-number=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4.jpeg"/><Relationship Id="rId4" Type="http://schemas.openxmlformats.org/officeDocument/2006/relationships/hyperlink" Target="http://colorexpo.by/construction/details?id=30&amp;q=AdvertisingConstructionSearch%5btype_id%5d=3&amp;AdvertisingConstructionSearch%5bsize_id%5d=&amp;AdvertisingConstructionSearch%5baddress%5d=&amp;AdvertisingConstructionSearch%5bfromDate%5d=&amp;AdvertisingConstructionSearch%5btoDate%5d=&amp;AdvertisingConstructionSearch%5bshowOnlyFreeConstructions%5d=0&amp;page-number=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/>
          <a:stretch/>
        </p:blipFill>
        <p:spPr>
          <a:xfrm>
            <a:off x="-9144" y="653239"/>
            <a:ext cx="10700957" cy="69064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10691813" cy="7832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96044" y="130019"/>
            <a:ext cx="3743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+375 17 </a:t>
            </a:r>
            <a:r>
              <a:rPr lang="ru-RU" sz="1400" b="1" dirty="0">
                <a:solidFill>
                  <a:schemeClr val="bg1"/>
                </a:solidFill>
              </a:rPr>
              <a:t>399-10-95/96/97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WWW.COLOREXPO.BY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3" y="61619"/>
            <a:ext cx="1890625" cy="6600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886324" y="5715003"/>
            <a:ext cx="5805489" cy="1143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66243" y="5809449"/>
            <a:ext cx="54395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РЕКЛАМА НА НАСТЕННЫХ КОРОБАХ В ЦЕНТРЕ МИНСКА</a:t>
            </a:r>
          </a:p>
        </p:txBody>
      </p:sp>
    </p:spTree>
    <p:extLst>
      <p:ext uri="{BB962C8B-B14F-4D97-AF65-F5344CB8AC3E}">
        <p14:creationId xmlns:p14="http://schemas.microsoft.com/office/powerpoint/2010/main" val="283762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37288"/>
            <a:ext cx="10691813" cy="42534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2012" y="193953"/>
            <a:ext cx="581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НАСТЕННЫЕ КОРОБА 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4,5х3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29185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96928" y="4996232"/>
            <a:ext cx="677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пр-т, 52 (к ЦУМу)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821055" y="5466047"/>
            <a:ext cx="2612231" cy="1635369"/>
          </a:xfrm>
          <a:prstGeom prst="rect">
            <a:avLst/>
          </a:prstGeom>
          <a:noFill/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Настенный короб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4,5х3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светодиодная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: есть</a:t>
            </a:r>
          </a:p>
        </p:txBody>
      </p:sp>
      <p:pic>
        <p:nvPicPr>
          <p:cNvPr id="16" name="Рисунок 15">
            <a:hlinkClick r:id="rId4" tooltip="Перейти на сайт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0" y="4929185"/>
            <a:ext cx="3228392" cy="2630490"/>
            <a:chOff x="117330" y="4140737"/>
            <a:chExt cx="3000707" cy="2606383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30" y="4140737"/>
              <a:ext cx="3000707" cy="2606383"/>
            </a:xfrm>
            <a:prstGeom prst="rect">
              <a:avLst/>
            </a:prstGeom>
          </p:spPr>
        </p:pic>
        <p:sp>
          <p:nvSpPr>
            <p:cNvPr id="20" name="Стрелка вверх 19"/>
            <p:cNvSpPr/>
            <p:nvPr/>
          </p:nvSpPr>
          <p:spPr>
            <a:xfrm rot="2318660">
              <a:off x="1260882" y="5498494"/>
              <a:ext cx="84260" cy="395913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751629" y="5461310"/>
            <a:ext cx="373777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Я. Колоса, пл. Я. Колоса, ЦУМ, магазины «Столичный»,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Евроопт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БПС-Сбербанк,  кафе-пекарня «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Paul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Белорусская государственная филармония, мед. центр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Лодэ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 СК «Олимп»,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ресторан «Лидо», казино «Карат», казино «ХО», ТЦ «Московско-венский», Беларусбанк,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ТЦ «Импульс»,  ТЦ «Силуэт», ТЦ «Пассаж»,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Комаровский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 рынок</a:t>
            </a:r>
          </a:p>
          <a:p>
            <a:pPr>
              <a:lnSpc>
                <a:spcPts val="11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Академия наук, Национальной академии наук, 1-ой городской больницы, БГУИР, БНТУ, Академии искусств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1649425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47678"/>
            <a:ext cx="10691813" cy="42534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21920" y="193953"/>
            <a:ext cx="581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НАСТЕННЫЕ КОРОБА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4,5х3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95859" y="5015982"/>
            <a:ext cx="677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пр-т, 52 (от ЦУМа)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795859" y="5511568"/>
            <a:ext cx="2612231" cy="1635369"/>
          </a:xfrm>
          <a:prstGeom prst="rect">
            <a:avLst/>
          </a:prstGeom>
          <a:noFill/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Настенный короб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4,5х3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левая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светодиодная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33155" y="5511568"/>
            <a:ext cx="3837359" cy="164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Я. Колоса, пл. Я. Колоса, ЦУМ,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магазины «Столичный»,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Евроопт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БПС-Сбербанк, кафе-пекарня «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Paul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Белорусская государственная филармония, мед. центр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Лодэ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СК «Олимп»,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ресторан «Лидо», казино «Карат», казино «ХО»,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ТЦ «Московско-венский», Беларусбанк,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ТЦ «Импульс», ТЦ «Силуэт», ТЦ «Пассаж»,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Комаровский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 рынок</a:t>
            </a:r>
          </a:p>
          <a:p>
            <a:pPr>
              <a:lnSpc>
                <a:spcPts val="11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Пл. Победы, монумента Победы, 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Белгосцирка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парка им. 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М.Горького</a:t>
            </a:r>
            <a:endParaRPr lang="ru-RU" sz="1300" dirty="0"/>
          </a:p>
        </p:txBody>
      </p:sp>
      <p:pic>
        <p:nvPicPr>
          <p:cNvPr id="16" name="Рисунок 15">
            <a:hlinkClick r:id="rId4" tooltip="Перейти на сайт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209731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27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"/>
          <a:stretch/>
        </p:blipFill>
        <p:spPr>
          <a:xfrm>
            <a:off x="-9144" y="743852"/>
            <a:ext cx="10694260" cy="45090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2012" y="193953"/>
            <a:ext cx="581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НАСТЕННЫЕ КОРОБА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4,5х3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805190" y="5015982"/>
            <a:ext cx="677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Я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> Коласа ул., 30 (верхний/нижний)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801240" y="5520000"/>
            <a:ext cx="2612231" cy="1792656"/>
          </a:xfrm>
          <a:prstGeom prst="rect">
            <a:avLst/>
          </a:prstGeom>
          <a:noFill/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Настенный короб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4,5х3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светодиодная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67609" y="5526168"/>
            <a:ext cx="3812237" cy="1644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магазин "Спорттовары", магазин музыкальных инструментов «Музыка»,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 винный магазин «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Wine&amp;Spirits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БНТУ, 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Burger King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Papa John’s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клуб «НЛО», ресторан «Васильки», МЦ «Айсберг»,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БЦ «Соло»,  бистро «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Prime Time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гастро-бар «</a:t>
            </a:r>
            <a:r>
              <a:rPr lang="en-US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ButterBro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 Дом Журналиста, Беларусбанк,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Приорбанк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Альфа-банк, мед. центр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Нордин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ТЦ «Рига», ТРЦ «Европа», ул. Сурганова</a:t>
            </a:r>
          </a:p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ул.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Мележа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Логойского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 тракта,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м-на Зеленый Луг</a:t>
            </a:r>
          </a:p>
        </p:txBody>
      </p:sp>
      <p:pic>
        <p:nvPicPr>
          <p:cNvPr id="16" name="Рисунок 15">
            <a:hlinkClick r:id="rId4" tooltip="Перейти на сайт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3948"/>
            <a:ext cx="3191069" cy="2575560"/>
          </a:xfrm>
          <a:prstGeom prst="rect">
            <a:avLst/>
          </a:prstGeom>
        </p:spPr>
      </p:pic>
      <p:sp>
        <p:nvSpPr>
          <p:cNvPr id="15" name="Прямоугольник 14">
            <a:hlinkClick r:id="rId7"/>
          </p:cNvPr>
          <p:cNvSpPr/>
          <p:nvPr/>
        </p:nvSpPr>
        <p:spPr>
          <a:xfrm>
            <a:off x="9730491" y="1113195"/>
            <a:ext cx="954625" cy="282095"/>
          </a:xfrm>
          <a:prstGeom prst="rect">
            <a:avLst/>
          </a:prstGeom>
          <a:solidFill>
            <a:srgbClr val="E31E2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F5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Верхний</a:t>
            </a:r>
          </a:p>
        </p:txBody>
      </p:sp>
      <p:sp>
        <p:nvSpPr>
          <p:cNvPr id="17" name="Прямоугольник 16">
            <a:hlinkClick r:id="rId8"/>
          </p:cNvPr>
          <p:cNvSpPr/>
          <p:nvPr/>
        </p:nvSpPr>
        <p:spPr>
          <a:xfrm>
            <a:off x="9730491" y="1399760"/>
            <a:ext cx="961322" cy="282095"/>
          </a:xfrm>
          <a:prstGeom prst="rect">
            <a:avLst/>
          </a:prstGeom>
          <a:solidFill>
            <a:srgbClr val="E31E2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F5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</a:t>
            </a:r>
          </a:p>
        </p:txBody>
      </p:sp>
    </p:spTree>
    <p:extLst>
      <p:ext uri="{BB962C8B-B14F-4D97-AF65-F5344CB8AC3E}">
        <p14:creationId xmlns:p14="http://schemas.microsoft.com/office/powerpoint/2010/main" val="27269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85"/>
            <a:ext cx="10691813" cy="42534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2012" y="193953"/>
            <a:ext cx="581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НАСТЕННЫЕ КОРОБА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4,5х3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29185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77482" y="4949499"/>
            <a:ext cx="677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Я.Купалы</a:t>
            </a:r>
            <a:r>
              <a:rPr lang="ru-RU" b="1" dirty="0">
                <a:solidFill>
                  <a:schemeClr val="bg1"/>
                </a:solidFill>
              </a:rPr>
              <a:t> ул., 23 (верхний/нижний)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777482" y="5483016"/>
            <a:ext cx="2612231" cy="1635369"/>
          </a:xfrm>
          <a:prstGeom prst="rect">
            <a:avLst/>
          </a:prstGeom>
          <a:noFill/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Настенный короб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4,5х3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светодиодная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pic>
        <p:nvPicPr>
          <p:cNvPr id="16" name="Рисунок 15">
            <a:hlinkClick r:id="rId4" tooltip="Перейти на сайт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4929185"/>
            <a:ext cx="3181739" cy="2630490"/>
            <a:chOff x="104775" y="4157700"/>
            <a:chExt cx="2971800" cy="260032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" y="4157700"/>
              <a:ext cx="2971800" cy="2600325"/>
            </a:xfrm>
            <a:prstGeom prst="rect">
              <a:avLst/>
            </a:prstGeom>
          </p:spPr>
        </p:pic>
        <p:sp>
          <p:nvSpPr>
            <p:cNvPr id="19" name="Стрелка вправо 18"/>
            <p:cNvSpPr/>
            <p:nvPr/>
          </p:nvSpPr>
          <p:spPr>
            <a:xfrm rot="3062373">
              <a:off x="1041532" y="5020634"/>
              <a:ext cx="271046" cy="9395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745842" y="5483016"/>
            <a:ext cx="38062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ул. Я. Купалы, парк Я. Купалы, музей Я. Купалы, </a:t>
            </a:r>
            <a:r>
              <a:rPr lang="ru-RU" sz="1300" dirty="0" err="1"/>
              <a:t>Белгосцирк</a:t>
            </a:r>
            <a:r>
              <a:rPr lang="ru-RU" sz="1300" dirty="0"/>
              <a:t>, Большой театр, гостиница «</a:t>
            </a:r>
            <a:r>
              <a:rPr lang="ru-RU" sz="1300" dirty="0" err="1"/>
              <a:t>Журавинка</a:t>
            </a:r>
            <a:r>
              <a:rPr lang="ru-RU" sz="1300" dirty="0"/>
              <a:t>», казино «</a:t>
            </a:r>
            <a:r>
              <a:rPr lang="en-US" sz="1300" dirty="0"/>
              <a:t>Princess </a:t>
            </a:r>
            <a:r>
              <a:rPr lang="en-US" sz="1300" dirty="0" err="1"/>
              <a:t>Juravinka</a:t>
            </a:r>
            <a:r>
              <a:rPr lang="ru-RU" sz="1300" dirty="0"/>
              <a:t>», ресторан «</a:t>
            </a:r>
            <a:r>
              <a:rPr lang="en-US" sz="1300" dirty="0"/>
              <a:t>Food Republic</a:t>
            </a:r>
            <a:r>
              <a:rPr lang="ru-RU" sz="1300" dirty="0"/>
              <a:t>», БСБ Банк, офис «Аэрофлот», Турецкие авиалинии, ул. </a:t>
            </a:r>
            <a:r>
              <a:rPr lang="ru-RU" sz="1300" dirty="0" err="1"/>
              <a:t>Зыбицкая</a:t>
            </a:r>
            <a:r>
              <a:rPr lang="ru-RU" sz="1300" dirty="0"/>
              <a:t>, главный офис «А1», БЦ «Капитал», Дворец Республики, ДК Профсоюзов, Октябрьская пл.,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ст. м. Октябрьская/Купаловская</a:t>
            </a:r>
            <a:endParaRPr lang="en-US" sz="1300" b="1" dirty="0"/>
          </a:p>
          <a:p>
            <a:pPr>
              <a:lnSpc>
                <a:spcPts val="1100"/>
              </a:lnSpc>
            </a:pPr>
            <a:r>
              <a:rPr lang="ru-RU" sz="1300" b="1" dirty="0"/>
              <a:t>В направлении </a:t>
            </a:r>
            <a:r>
              <a:rPr lang="ru-RU" sz="1300" dirty="0"/>
              <a:t>пр. Независимости, парка </a:t>
            </a:r>
          </a:p>
          <a:p>
            <a:pPr>
              <a:lnSpc>
                <a:spcPts val="1100"/>
              </a:lnSpc>
            </a:pPr>
            <a:r>
              <a:rPr lang="ru-RU" sz="1300" dirty="0"/>
              <a:t>им. М. Горького, ст.м. Пл. Победы</a:t>
            </a:r>
          </a:p>
          <a:p>
            <a:pPr>
              <a:lnSpc>
                <a:spcPts val="1100"/>
              </a:lnSpc>
            </a:pPr>
            <a:endParaRPr lang="ru-RU" sz="1300" dirty="0"/>
          </a:p>
        </p:txBody>
      </p:sp>
      <p:sp>
        <p:nvSpPr>
          <p:cNvPr id="20" name="Прямоугольник 19">
            <a:hlinkClick r:id="rId7"/>
          </p:cNvPr>
          <p:cNvSpPr/>
          <p:nvPr/>
        </p:nvSpPr>
        <p:spPr>
          <a:xfrm>
            <a:off x="9730491" y="1113195"/>
            <a:ext cx="954625" cy="282095"/>
          </a:xfrm>
          <a:prstGeom prst="rect">
            <a:avLst/>
          </a:prstGeom>
          <a:solidFill>
            <a:srgbClr val="E31E2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F5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Верхний</a:t>
            </a:r>
          </a:p>
        </p:txBody>
      </p:sp>
      <p:sp>
        <p:nvSpPr>
          <p:cNvPr id="21" name="Прямоугольник 20">
            <a:hlinkClick r:id="rId8"/>
          </p:cNvPr>
          <p:cNvSpPr/>
          <p:nvPr/>
        </p:nvSpPr>
        <p:spPr>
          <a:xfrm>
            <a:off x="9730491" y="1399760"/>
            <a:ext cx="961322" cy="282095"/>
          </a:xfrm>
          <a:prstGeom prst="rect">
            <a:avLst/>
          </a:prstGeom>
          <a:solidFill>
            <a:srgbClr val="E31E2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F5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</a:t>
            </a:r>
          </a:p>
        </p:txBody>
      </p:sp>
    </p:spTree>
    <p:extLst>
      <p:ext uri="{BB962C8B-B14F-4D97-AF65-F5344CB8AC3E}">
        <p14:creationId xmlns:p14="http://schemas.microsoft.com/office/powerpoint/2010/main" val="361459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3012"/>
            <a:ext cx="10691813" cy="42534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2012" y="193953"/>
            <a:ext cx="581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НАСТЕННЫЕ КОРОБА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4,5х3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86528" y="5006651"/>
            <a:ext cx="677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Кальварийская</a:t>
            </a:r>
            <a:r>
              <a:rPr lang="ru-RU" b="1" dirty="0">
                <a:solidFill>
                  <a:schemeClr val="bg1"/>
                </a:solidFill>
              </a:rPr>
              <a:t> ул., 5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786528" y="5550075"/>
            <a:ext cx="2483638" cy="1635369"/>
          </a:xfrm>
          <a:prstGeom prst="rect">
            <a:avLst/>
          </a:prstGeom>
          <a:noFill/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Настенный короб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4,5х3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светодиодная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нет</a:t>
            </a:r>
            <a:endParaRPr lang="ru-RU" alt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12997" y="5550075"/>
            <a:ext cx="3776408" cy="165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Фрунзенская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ул. Тимирязева,</a:t>
            </a:r>
          </a:p>
          <a:p>
            <a:pPr>
              <a:lnSpc>
                <a:spcPts val="11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кинотеатр «Беларусь»,  ТЦ «Трюм», БЦ «Парус», журфак БГУ, 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МТБанк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Франсабанк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>
              <a:lnSpc>
                <a:spcPts val="11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БПС-Сбербанк, Национальный банк РБ,  </a:t>
            </a:r>
          </a:p>
          <a:p>
            <a:pPr>
              <a:lnSpc>
                <a:spcPts val="11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РНПЦ Оториноларингологии, гипермаркет «</a:t>
            </a:r>
            <a:r>
              <a:rPr lang="en-US" sz="1300" dirty="0" err="1">
                <a:ea typeface="Tahoma" panose="020B0604030504040204" pitchFamily="34" charset="0"/>
                <a:cs typeface="Tahoma" panose="020B0604030504040204" pitchFamily="34" charset="0"/>
              </a:rPr>
              <a:t>Bigzz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Национальная школа красоты, </a:t>
            </a:r>
            <a:r>
              <a:rPr lang="en-US" sz="1300" dirty="0" err="1">
                <a:ea typeface="Tahoma" panose="020B0604030504040204" pitchFamily="34" charset="0"/>
                <a:cs typeface="Tahoma" panose="020B0604030504040204" pitchFamily="34" charset="0"/>
              </a:rPr>
              <a:t>MCDonalds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KFC</a:t>
            </a:r>
            <a:endParaRPr 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1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ул. Немига, ТД «На Немиге», </a:t>
            </a:r>
          </a:p>
          <a:p>
            <a:pPr>
              <a:lnSpc>
                <a:spcPts val="11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ТЦ «Метрополь», гостиницам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sz="1300" dirty="0" err="1">
                <a:ea typeface="Tahoma" panose="020B0604030504040204" pitchFamily="34" charset="0"/>
                <a:cs typeface="Tahoma" panose="020B0604030504040204" pitchFamily="34" charset="0"/>
              </a:rPr>
              <a:t>Buta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«Минск», пр. Независимости, пл. Независимости, </a:t>
            </a:r>
          </a:p>
          <a:p>
            <a:pPr>
              <a:lnSpc>
                <a:spcPts val="1100"/>
              </a:lnSpc>
            </a:pP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ТЦ «Столица»</a:t>
            </a:r>
          </a:p>
        </p:txBody>
      </p:sp>
      <p:pic>
        <p:nvPicPr>
          <p:cNvPr id="16" name="Рисунок 15">
            <a:hlinkClick r:id="rId5" tooltip="Перейти на сайт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6337"/>
            <a:ext cx="3209731" cy="257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3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9417"/>
            <a:ext cx="10691813" cy="42534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2012" y="193953"/>
            <a:ext cx="581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НАСТЕННЫЕ КОРОБА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4,5х3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29185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96143" y="4968161"/>
            <a:ext cx="677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Орловская ул., 3,4</a:t>
            </a:r>
          </a:p>
        </p:txBody>
      </p:sp>
      <p:pic>
        <p:nvPicPr>
          <p:cNvPr id="16" name="Рисунок 15">
            <a:hlinkClick r:id="rId4" tooltip="Перейти на сайт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0" y="4919904"/>
            <a:ext cx="3200400" cy="2639771"/>
            <a:chOff x="104775" y="4140737"/>
            <a:chExt cx="3058628" cy="263977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" y="4140737"/>
              <a:ext cx="3058628" cy="2639771"/>
            </a:xfrm>
            <a:prstGeom prst="rect">
              <a:avLst/>
            </a:prstGeom>
          </p:spPr>
        </p:pic>
        <p:sp>
          <p:nvSpPr>
            <p:cNvPr id="19" name="Стрелка влево 18"/>
            <p:cNvSpPr/>
            <p:nvPr/>
          </p:nvSpPr>
          <p:spPr>
            <a:xfrm>
              <a:off x="1861185" y="5543585"/>
              <a:ext cx="465887" cy="106874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796143" y="5451257"/>
            <a:ext cx="2494929" cy="1789257"/>
          </a:xfrm>
          <a:prstGeom prst="rect">
            <a:avLst/>
          </a:prstGeom>
          <a:noFill/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Настенный короб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4,5х3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 – Орловская, 4; левая – Орловская, 3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светодиодная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есть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93151" y="5466047"/>
            <a:ext cx="3621865" cy="1486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пл.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Бангалор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парк Дружбы народов, Киевский сквер, Православный храм, ресторан «Друзья», ресторан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Мимино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ул.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Карастояновой</a:t>
            </a:r>
            <a:endParaRPr lang="ru-RU" alt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РНПЦ «Мать и дитя», </a:t>
            </a:r>
          </a:p>
          <a:p>
            <a:pPr>
              <a:lnSpc>
                <a:spcPts val="12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2-го транспортного кольца, пр. Победителей, </a:t>
            </a:r>
          </a:p>
          <a:p>
            <a:pPr>
              <a:lnSpc>
                <a:spcPts val="12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НВЦ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БелЭкспо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парка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Dreamland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2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ТРЦ «Корона Замок», Дворца Независимости</a:t>
            </a:r>
          </a:p>
          <a:p>
            <a:pPr>
              <a:lnSpc>
                <a:spcPts val="1200"/>
              </a:lnSpc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Прямоугольник 21">
            <a:hlinkClick r:id="rId7"/>
          </p:cNvPr>
          <p:cNvSpPr/>
          <p:nvPr/>
        </p:nvSpPr>
        <p:spPr>
          <a:xfrm>
            <a:off x="8789260" y="1102666"/>
            <a:ext cx="954625" cy="282095"/>
          </a:xfrm>
          <a:prstGeom prst="rect">
            <a:avLst/>
          </a:prstGeom>
          <a:solidFill>
            <a:srgbClr val="E31E25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FFF5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Орловская,3</a:t>
            </a:r>
          </a:p>
        </p:txBody>
      </p:sp>
      <p:sp>
        <p:nvSpPr>
          <p:cNvPr id="23" name="Прямоугольник 22">
            <a:hlinkClick r:id="rId8"/>
          </p:cNvPr>
          <p:cNvSpPr/>
          <p:nvPr/>
        </p:nvSpPr>
        <p:spPr>
          <a:xfrm>
            <a:off x="9743885" y="1102665"/>
            <a:ext cx="961322" cy="282095"/>
          </a:xfrm>
          <a:prstGeom prst="rect">
            <a:avLst/>
          </a:prstGeom>
          <a:solidFill>
            <a:srgbClr val="E31E25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FFF5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Орловская,4</a:t>
            </a:r>
          </a:p>
        </p:txBody>
      </p:sp>
    </p:spTree>
    <p:extLst>
      <p:ext uri="{BB962C8B-B14F-4D97-AF65-F5344CB8AC3E}">
        <p14:creationId xmlns:p14="http://schemas.microsoft.com/office/powerpoint/2010/main" val="421312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46116"/>
            <a:ext cx="10691813" cy="425348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21920" y="203008"/>
            <a:ext cx="581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НАСТЕННЫЕ КОРОБА </a:t>
            </a:r>
            <a:r>
              <a:rPr lang="en-US" dirty="0">
                <a:solidFill>
                  <a:schemeClr val="bg1"/>
                </a:solidFill>
              </a:rPr>
              <a:t>|</a:t>
            </a:r>
            <a:r>
              <a:rPr lang="ru-RU" dirty="0">
                <a:solidFill>
                  <a:schemeClr val="bg1"/>
                </a:solidFill>
              </a:rPr>
              <a:t>  4,5х3 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29185"/>
            <a:ext cx="10691813" cy="4418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777482" y="4958830"/>
            <a:ext cx="677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пр-т, 92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777482" y="5457334"/>
            <a:ext cx="2612231" cy="1792656"/>
          </a:xfrm>
          <a:prstGeom prst="rect">
            <a:avLst/>
          </a:prstGeom>
          <a:noFill/>
          <a:ln>
            <a:noFill/>
          </a:ln>
        </p:spPr>
        <p:txBody>
          <a:bodyPr wrap="square" lIns="90091" tIns="45046" rIns="90091" bIns="45046">
            <a:spAutoFit/>
          </a:bodyPr>
          <a:lstStyle>
            <a:lvl1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4pPr>
            <a:lvl5pPr eaLnBrk="0" hangingPunct="0"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438275" algn="l"/>
              </a:tabLst>
              <a:defRPr sz="2100">
                <a:solidFill>
                  <a:srgbClr val="CCFF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Название: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Настенный короб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Формат (</a:t>
            </a:r>
            <a:r>
              <a:rPr lang="ru-RU" altLang="ru-RU" sz="1300" b="1" dirty="0" err="1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ВхШ</a:t>
            </a: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4,5х3 м</a:t>
            </a:r>
          </a:p>
          <a:p>
            <a:pPr eaLnBrk="1" hangingPunct="1">
              <a:lnSpc>
                <a:spcPts val="1200"/>
              </a:lnSpc>
            </a:pPr>
            <a:b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Сторона: 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правая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b="1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Подсветка: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светодиодная внутренняя</a:t>
            </a:r>
          </a:p>
          <a:p>
            <a:pPr eaLnBrk="1" hangingPunct="1">
              <a:lnSpc>
                <a:spcPts val="1200"/>
              </a:lnSpc>
            </a:pPr>
            <a:endParaRPr lang="ru-RU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r>
              <a:rPr lang="ru-RU" altLang="ru-RU" sz="1300" b="1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Светофоры:</a:t>
            </a:r>
            <a:r>
              <a:rPr lang="ru-RU" altLang="ru-RU" sz="1300" dirty="0">
                <a:solidFill>
                  <a:schemeClr val="tx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есть</a:t>
            </a:r>
            <a:endParaRPr lang="en-US" altLang="ru-RU" sz="1300" dirty="0">
              <a:solidFill>
                <a:schemeClr val="tx1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1200"/>
              </a:lnSpc>
            </a:pPr>
            <a:endParaRPr lang="ru-RU" alt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54709" y="5471144"/>
            <a:ext cx="344365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ru-RU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br>
              <a:rPr lang="en-US" altLang="ru-RU" sz="13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Московская, БГАТУ, Большая аптека, мед. центр «Роден», ул.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Макаенка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Белтелерадиокомпания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, Национальная киностудия «</a:t>
            </a:r>
            <a:r>
              <a:rPr lang="ru-RU" altLang="ru-RU" sz="1300" dirty="0" err="1">
                <a:ea typeface="Tahoma" panose="020B0604030504040204" pitchFamily="34" charset="0"/>
                <a:cs typeface="Tahoma" panose="020B0604030504040204" pitchFamily="34" charset="0"/>
              </a:rPr>
              <a:t>Беларусьфильм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</a:t>
            </a:r>
          </a:p>
          <a:p>
            <a:pPr>
              <a:lnSpc>
                <a:spcPts val="1100"/>
              </a:lnSpc>
            </a:pP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ул. Волгоградская, стоматология «</a:t>
            </a:r>
            <a:r>
              <a:rPr lang="en-US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KANO</a:t>
            </a:r>
            <a:r>
              <a:rPr lang="ru-RU" alt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  <a:p>
            <a:pPr>
              <a:lnSpc>
                <a:spcPts val="1100"/>
              </a:lnSpc>
            </a:pPr>
            <a:r>
              <a:rPr lang="ru-RU" sz="1300" b="1" dirty="0">
                <a:ea typeface="Tahoma" panose="020B0604030504040204" pitchFamily="34" charset="0"/>
                <a:cs typeface="Tahoma" panose="020B0604030504040204" pitchFamily="34" charset="0"/>
              </a:rPr>
              <a:t>В направлении 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ст. м. Восток, Национальной библиотеки, ТРЦ «</a:t>
            </a:r>
            <a:r>
              <a:rPr lang="en-US" sz="1300" dirty="0">
                <a:ea typeface="Tahoma" panose="020B0604030504040204" pitchFamily="34" charset="0"/>
                <a:cs typeface="Tahoma" panose="020B0604030504040204" pitchFamily="34" charset="0"/>
              </a:rPr>
              <a:t>Dana Mall</a:t>
            </a:r>
            <a:r>
              <a:rPr lang="ru-RU" sz="1300" dirty="0">
                <a:ea typeface="Tahoma" panose="020B0604030504040204" pitchFamily="34" charset="0"/>
                <a:cs typeface="Tahoma" panose="020B0604030504040204" pitchFamily="34" charset="0"/>
              </a:rPr>
              <a:t>», ЖК «Маяк Минска»</a:t>
            </a:r>
            <a:endParaRPr lang="ru-RU" altLang="ru-RU" sz="130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>
            <a:hlinkClick r:id="rId4" tooltip="Перейти на сайт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957" y="757238"/>
            <a:ext cx="1895856" cy="353568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-1" y="4929185"/>
            <a:ext cx="3172409" cy="2630490"/>
            <a:chOff x="104775" y="4199832"/>
            <a:chExt cx="2981325" cy="258127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5" y="4199832"/>
              <a:ext cx="2981325" cy="2581275"/>
            </a:xfrm>
            <a:prstGeom prst="rect">
              <a:avLst/>
            </a:prstGeom>
          </p:spPr>
        </p:pic>
        <p:sp>
          <p:nvSpPr>
            <p:cNvPr id="23" name="Стрелка вправо 22"/>
            <p:cNvSpPr/>
            <p:nvPr/>
          </p:nvSpPr>
          <p:spPr>
            <a:xfrm rot="20174783">
              <a:off x="1113714" y="5702603"/>
              <a:ext cx="283434" cy="7998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652492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2012</TotalTime>
  <Words>894</Words>
  <Application>Microsoft Office PowerPoint</Application>
  <PresentationFormat>Произвольный</PresentationFormat>
  <Paragraphs>124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Слесаренко Юрий Евгеньевич</dc:creator>
  <cp:lastModifiedBy>Малиновская Светлана Николаевна</cp:lastModifiedBy>
  <cp:revision>264</cp:revision>
  <cp:lastPrinted>2019-04-24T14:20:38Z</cp:lastPrinted>
  <dcterms:created xsi:type="dcterms:W3CDTF">2019-04-24T13:21:08Z</dcterms:created>
  <dcterms:modified xsi:type="dcterms:W3CDTF">2024-10-23T06:23:34Z</dcterms:modified>
</cp:coreProperties>
</file>